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309" r:id="rId3"/>
    <p:sldId id="268" r:id="rId4"/>
    <p:sldId id="262" r:id="rId5"/>
    <p:sldId id="301" r:id="rId6"/>
    <p:sldId id="300" r:id="rId7"/>
    <p:sldId id="287" r:id="rId8"/>
    <p:sldId id="265" r:id="rId9"/>
    <p:sldId id="289" r:id="rId10"/>
    <p:sldId id="291" r:id="rId11"/>
    <p:sldId id="306" r:id="rId12"/>
    <p:sldId id="297" r:id="rId13"/>
    <p:sldId id="299" r:id="rId14"/>
    <p:sldId id="295" r:id="rId15"/>
    <p:sldId id="308" r:id="rId16"/>
    <p:sldId id="290" r:id="rId17"/>
    <p:sldId id="288" r:id="rId18"/>
    <p:sldId id="307" r:id="rId19"/>
    <p:sldId id="267" r:id="rId2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B6B5"/>
    <a:srgbClr val="FFDDDD"/>
    <a:srgbClr val="D28280"/>
    <a:srgbClr val="BD4845"/>
    <a:srgbClr val="6792C6"/>
    <a:srgbClr val="DA9997"/>
    <a:srgbClr val="1406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snapToGrid="0">
      <p:cViewPr varScale="1">
        <p:scale>
          <a:sx n="70" d="100"/>
          <a:sy n="70"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AD9BFAE3-6C73-49EB-85E5-49D8177CBF23}" type="datetimeFigureOut">
              <a:rPr lang="en-US" smtClean="0"/>
              <a:t>3/21/2016</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1C72FB86-9AAB-4C93-9582-38CC80CA1D0E}" type="slidenum">
              <a:rPr lang="en-US" smtClean="0"/>
              <a:t>‹#›</a:t>
            </a:fld>
            <a:endParaRPr lang="en-US"/>
          </a:p>
        </p:txBody>
      </p:sp>
    </p:spTree>
    <p:extLst>
      <p:ext uri="{BB962C8B-B14F-4D97-AF65-F5344CB8AC3E}">
        <p14:creationId xmlns:p14="http://schemas.microsoft.com/office/powerpoint/2010/main" val="2847661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94B9424-D251-413F-8DBA-E0E754E0460C}" type="datetimeFigureOut">
              <a:rPr lang="en-US" smtClean="0"/>
              <a:t>3/21/2016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632D54D-347A-43E0-83F6-2541BA95DEAF}" type="slidenum">
              <a:rPr lang="en-US" smtClean="0"/>
              <a:t>‹#›</a:t>
            </a:fld>
            <a:endParaRPr lang="en-US"/>
          </a:p>
        </p:txBody>
      </p:sp>
    </p:spTree>
    <p:extLst>
      <p:ext uri="{BB962C8B-B14F-4D97-AF65-F5344CB8AC3E}">
        <p14:creationId xmlns:p14="http://schemas.microsoft.com/office/powerpoint/2010/main" val="2233173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 in your choices of</a:t>
            </a:r>
            <a:r>
              <a:rPr lang="en-US" baseline="0" dirty="0" smtClean="0"/>
              <a:t> discussion snips</a:t>
            </a:r>
            <a:endParaRPr lang="en-US" dirty="0"/>
          </a:p>
        </p:txBody>
      </p:sp>
      <p:sp>
        <p:nvSpPr>
          <p:cNvPr id="4" name="Slide Number Placeholder 3"/>
          <p:cNvSpPr>
            <a:spLocks noGrp="1"/>
          </p:cNvSpPr>
          <p:nvPr>
            <p:ph type="sldNum" sz="quarter" idx="10"/>
          </p:nvPr>
        </p:nvSpPr>
        <p:spPr/>
        <p:txBody>
          <a:bodyPr/>
          <a:lstStyle/>
          <a:p>
            <a:fld id="{9632D54D-347A-43E0-83F6-2541BA95DEAF}" type="slidenum">
              <a:rPr lang="en-US" smtClean="0"/>
              <a:t>3</a:t>
            </a:fld>
            <a:endParaRPr lang="en-US"/>
          </a:p>
        </p:txBody>
      </p:sp>
    </p:spTree>
    <p:extLst>
      <p:ext uri="{BB962C8B-B14F-4D97-AF65-F5344CB8AC3E}">
        <p14:creationId xmlns:p14="http://schemas.microsoft.com/office/powerpoint/2010/main" val="869819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2D54D-347A-43E0-83F6-2541BA95DEAF}" type="slidenum">
              <a:rPr lang="en-US" smtClean="0"/>
              <a:t>14</a:t>
            </a:fld>
            <a:endParaRPr lang="en-US"/>
          </a:p>
        </p:txBody>
      </p:sp>
    </p:spTree>
    <p:extLst>
      <p:ext uri="{BB962C8B-B14F-4D97-AF65-F5344CB8AC3E}">
        <p14:creationId xmlns:p14="http://schemas.microsoft.com/office/powerpoint/2010/main" val="2224686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2D54D-347A-43E0-83F6-2541BA95DEAF}" type="slidenum">
              <a:rPr lang="en-US" smtClean="0"/>
              <a:t>15</a:t>
            </a:fld>
            <a:endParaRPr lang="en-US"/>
          </a:p>
        </p:txBody>
      </p:sp>
    </p:spTree>
    <p:extLst>
      <p:ext uri="{BB962C8B-B14F-4D97-AF65-F5344CB8AC3E}">
        <p14:creationId xmlns:p14="http://schemas.microsoft.com/office/powerpoint/2010/main" val="3461038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2D54D-347A-43E0-83F6-2541BA95DEAF}" type="slidenum">
              <a:rPr lang="en-US" smtClean="0"/>
              <a:t>16</a:t>
            </a:fld>
            <a:endParaRPr lang="en-US"/>
          </a:p>
        </p:txBody>
      </p:sp>
    </p:spTree>
    <p:extLst>
      <p:ext uri="{BB962C8B-B14F-4D97-AF65-F5344CB8AC3E}">
        <p14:creationId xmlns:p14="http://schemas.microsoft.com/office/powerpoint/2010/main" val="4002387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2D54D-347A-43E0-83F6-2541BA95DEAF}" type="slidenum">
              <a:rPr lang="en-US" smtClean="0"/>
              <a:t>17</a:t>
            </a:fld>
            <a:endParaRPr lang="en-US"/>
          </a:p>
        </p:txBody>
      </p:sp>
    </p:spTree>
    <p:extLst>
      <p:ext uri="{BB962C8B-B14F-4D97-AF65-F5344CB8AC3E}">
        <p14:creationId xmlns:p14="http://schemas.microsoft.com/office/powerpoint/2010/main" val="909727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time runs out just</a:t>
            </a:r>
            <a:r>
              <a:rPr lang="en-US" baseline="0" dirty="0" smtClean="0"/>
              <a:t> into </a:t>
            </a:r>
            <a:r>
              <a:rPr lang="en-US" dirty="0" smtClean="0"/>
              <a:t>the problem an</a:t>
            </a:r>
            <a:r>
              <a:rPr lang="en-US" baseline="0" dirty="0" smtClean="0"/>
              <a:t>d let them know to expect a </a:t>
            </a:r>
            <a:r>
              <a:rPr lang="en-US" baseline="0" dirty="0" err="1" smtClean="0"/>
              <a:t>kmail</a:t>
            </a:r>
            <a:r>
              <a:rPr lang="en-US" baseline="0" dirty="0" smtClean="0"/>
              <a:t> with </a:t>
            </a:r>
            <a:r>
              <a:rPr lang="en-US" baseline="0" smtClean="0"/>
              <a:t>this slide </a:t>
            </a:r>
            <a:r>
              <a:rPr lang="en-US" smtClean="0"/>
              <a:t> </a:t>
            </a:r>
            <a:endParaRPr lang="en-US" dirty="0"/>
          </a:p>
        </p:txBody>
      </p:sp>
      <p:sp>
        <p:nvSpPr>
          <p:cNvPr id="4" name="Slide Number Placeholder 3"/>
          <p:cNvSpPr>
            <a:spLocks noGrp="1"/>
          </p:cNvSpPr>
          <p:nvPr>
            <p:ph type="sldNum" sz="quarter" idx="10"/>
          </p:nvPr>
        </p:nvSpPr>
        <p:spPr/>
        <p:txBody>
          <a:bodyPr/>
          <a:lstStyle/>
          <a:p>
            <a:fld id="{9632D54D-347A-43E0-83F6-2541BA95DEAF}" type="slidenum">
              <a:rPr lang="en-US" smtClean="0"/>
              <a:t>18</a:t>
            </a:fld>
            <a:endParaRPr lang="en-US"/>
          </a:p>
        </p:txBody>
      </p:sp>
    </p:spTree>
    <p:extLst>
      <p:ext uri="{BB962C8B-B14F-4D97-AF65-F5344CB8AC3E}">
        <p14:creationId xmlns:p14="http://schemas.microsoft.com/office/powerpoint/2010/main" val="4179243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2D54D-347A-43E0-83F6-2541BA95DEAF}" type="slidenum">
              <a:rPr lang="en-US" smtClean="0"/>
              <a:t>4</a:t>
            </a:fld>
            <a:endParaRPr lang="en-US"/>
          </a:p>
        </p:txBody>
      </p:sp>
    </p:spTree>
    <p:extLst>
      <p:ext uri="{BB962C8B-B14F-4D97-AF65-F5344CB8AC3E}">
        <p14:creationId xmlns:p14="http://schemas.microsoft.com/office/powerpoint/2010/main" val="4073585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are same length  -    </a:t>
            </a:r>
            <a:endParaRPr lang="en-US" dirty="0"/>
          </a:p>
        </p:txBody>
      </p:sp>
      <p:sp>
        <p:nvSpPr>
          <p:cNvPr id="4" name="Slide Number Placeholder 3"/>
          <p:cNvSpPr>
            <a:spLocks noGrp="1"/>
          </p:cNvSpPr>
          <p:nvPr>
            <p:ph type="sldNum" sz="quarter" idx="10"/>
          </p:nvPr>
        </p:nvSpPr>
        <p:spPr/>
        <p:txBody>
          <a:bodyPr/>
          <a:lstStyle/>
          <a:p>
            <a:fld id="{9632D54D-347A-43E0-83F6-2541BA95DEAF}" type="slidenum">
              <a:rPr lang="en-US" smtClean="0"/>
              <a:t>5</a:t>
            </a:fld>
            <a:endParaRPr lang="en-US"/>
          </a:p>
        </p:txBody>
      </p:sp>
    </p:spTree>
    <p:extLst>
      <p:ext uri="{BB962C8B-B14F-4D97-AF65-F5344CB8AC3E}">
        <p14:creationId xmlns:p14="http://schemas.microsoft.com/office/powerpoint/2010/main" val="124266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my dead body- home is where the heart is- see eye to eye</a:t>
            </a:r>
            <a:endParaRPr lang="en-US" dirty="0"/>
          </a:p>
        </p:txBody>
      </p:sp>
      <p:sp>
        <p:nvSpPr>
          <p:cNvPr id="4" name="Slide Number Placeholder 3"/>
          <p:cNvSpPr>
            <a:spLocks noGrp="1"/>
          </p:cNvSpPr>
          <p:nvPr>
            <p:ph type="sldNum" sz="quarter" idx="10"/>
          </p:nvPr>
        </p:nvSpPr>
        <p:spPr/>
        <p:txBody>
          <a:bodyPr/>
          <a:lstStyle/>
          <a:p>
            <a:fld id="{9632D54D-347A-43E0-83F6-2541BA95DEAF}" type="slidenum">
              <a:rPr lang="en-US" smtClean="0"/>
              <a:t>6</a:t>
            </a:fld>
            <a:endParaRPr lang="en-US"/>
          </a:p>
        </p:txBody>
      </p:sp>
    </p:spTree>
    <p:extLst>
      <p:ext uri="{BB962C8B-B14F-4D97-AF65-F5344CB8AC3E}">
        <p14:creationId xmlns:p14="http://schemas.microsoft.com/office/powerpoint/2010/main" val="859399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 </a:t>
            </a:r>
            <a:r>
              <a:rPr lang="en-US" b="1" dirty="0" smtClean="0"/>
              <a:t>to Circle the RATIONAL </a:t>
            </a:r>
            <a:r>
              <a:rPr lang="en-US" dirty="0" smtClean="0"/>
              <a:t>numbers</a:t>
            </a:r>
            <a:endParaRPr lang="en-US" dirty="0"/>
          </a:p>
        </p:txBody>
      </p:sp>
      <p:sp>
        <p:nvSpPr>
          <p:cNvPr id="4" name="Slide Number Placeholder 3"/>
          <p:cNvSpPr>
            <a:spLocks noGrp="1"/>
          </p:cNvSpPr>
          <p:nvPr>
            <p:ph type="sldNum" sz="quarter" idx="10"/>
          </p:nvPr>
        </p:nvSpPr>
        <p:spPr/>
        <p:txBody>
          <a:bodyPr/>
          <a:lstStyle/>
          <a:p>
            <a:fld id="{9632D54D-347A-43E0-83F6-2541BA95DEAF}" type="slidenum">
              <a:rPr lang="en-US" smtClean="0"/>
              <a:t>7</a:t>
            </a:fld>
            <a:endParaRPr lang="en-US"/>
          </a:p>
        </p:txBody>
      </p:sp>
    </p:spTree>
    <p:extLst>
      <p:ext uri="{BB962C8B-B14F-4D97-AF65-F5344CB8AC3E}">
        <p14:creationId xmlns:p14="http://schemas.microsoft.com/office/powerpoint/2010/main" val="237153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AFD3EE-B3D2-41F2-9DCE-35851269257D}" type="slidenum">
              <a:rPr lang="en-US" smtClean="0"/>
              <a:t>8</a:t>
            </a:fld>
            <a:endParaRPr lang="en-US"/>
          </a:p>
        </p:txBody>
      </p:sp>
    </p:spTree>
    <p:extLst>
      <p:ext uri="{BB962C8B-B14F-4D97-AF65-F5344CB8AC3E}">
        <p14:creationId xmlns:p14="http://schemas.microsoft.com/office/powerpoint/2010/main" val="1658690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2D54D-347A-43E0-83F6-2541BA95DEAF}" type="slidenum">
              <a:rPr lang="en-US" smtClean="0"/>
              <a:t>9</a:t>
            </a:fld>
            <a:endParaRPr lang="en-US"/>
          </a:p>
        </p:txBody>
      </p:sp>
    </p:spTree>
    <p:extLst>
      <p:ext uri="{BB962C8B-B14F-4D97-AF65-F5344CB8AC3E}">
        <p14:creationId xmlns:p14="http://schemas.microsoft.com/office/powerpoint/2010/main" val="515800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2D54D-347A-43E0-83F6-2541BA95DEAF}" type="slidenum">
              <a:rPr lang="en-US" smtClean="0"/>
              <a:t>10</a:t>
            </a:fld>
            <a:endParaRPr lang="en-US"/>
          </a:p>
        </p:txBody>
      </p:sp>
    </p:spTree>
    <p:extLst>
      <p:ext uri="{BB962C8B-B14F-4D97-AF65-F5344CB8AC3E}">
        <p14:creationId xmlns:p14="http://schemas.microsoft.com/office/powerpoint/2010/main" val="3529076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2D54D-347A-43E0-83F6-2541BA95DEAF}" type="slidenum">
              <a:rPr lang="en-US" smtClean="0"/>
              <a:t>11</a:t>
            </a:fld>
            <a:endParaRPr lang="en-US"/>
          </a:p>
        </p:txBody>
      </p:sp>
    </p:spTree>
    <p:extLst>
      <p:ext uri="{BB962C8B-B14F-4D97-AF65-F5344CB8AC3E}">
        <p14:creationId xmlns:p14="http://schemas.microsoft.com/office/powerpoint/2010/main" val="78860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6A252E6-15D9-4E13-A10D-966FB8B9D1C0}"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54D03-7369-4DBE-B2F3-D2921802E5A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001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A252E6-15D9-4E13-A10D-966FB8B9D1C0}"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54D03-7369-4DBE-B2F3-D2921802E5AB}" type="slidenum">
              <a:rPr lang="en-US" smtClean="0"/>
              <a:t>‹#›</a:t>
            </a:fld>
            <a:endParaRPr lang="en-US"/>
          </a:p>
        </p:txBody>
      </p:sp>
    </p:spTree>
    <p:extLst>
      <p:ext uri="{BB962C8B-B14F-4D97-AF65-F5344CB8AC3E}">
        <p14:creationId xmlns:p14="http://schemas.microsoft.com/office/powerpoint/2010/main" val="268243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A252E6-15D9-4E13-A10D-966FB8B9D1C0}"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54D03-7369-4DBE-B2F3-D2921802E5AB}"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43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A252E6-15D9-4E13-A10D-966FB8B9D1C0}"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54D03-7369-4DBE-B2F3-D2921802E5AB}" type="slidenum">
              <a:rPr lang="en-US" smtClean="0"/>
              <a:t>‹#›</a:t>
            </a:fld>
            <a:endParaRPr lang="en-US"/>
          </a:p>
        </p:txBody>
      </p:sp>
    </p:spTree>
    <p:extLst>
      <p:ext uri="{BB962C8B-B14F-4D97-AF65-F5344CB8AC3E}">
        <p14:creationId xmlns:p14="http://schemas.microsoft.com/office/powerpoint/2010/main" val="539629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A252E6-15D9-4E13-A10D-966FB8B9D1C0}"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54D03-7369-4DBE-B2F3-D2921802E5A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64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A252E6-15D9-4E13-A10D-966FB8B9D1C0}"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54D03-7369-4DBE-B2F3-D2921802E5AB}" type="slidenum">
              <a:rPr lang="en-US" smtClean="0"/>
              <a:t>‹#›</a:t>
            </a:fld>
            <a:endParaRPr lang="en-US"/>
          </a:p>
        </p:txBody>
      </p:sp>
    </p:spTree>
    <p:extLst>
      <p:ext uri="{BB962C8B-B14F-4D97-AF65-F5344CB8AC3E}">
        <p14:creationId xmlns:p14="http://schemas.microsoft.com/office/powerpoint/2010/main" val="2561111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A252E6-15D9-4E13-A10D-966FB8B9D1C0}" type="datetimeFigureOut">
              <a:rPr lang="en-US" smtClean="0"/>
              <a:t>3/21/2016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E54D03-7369-4DBE-B2F3-D2921802E5AB}" type="slidenum">
              <a:rPr lang="en-US" smtClean="0"/>
              <a:t>‹#›</a:t>
            </a:fld>
            <a:endParaRPr lang="en-US"/>
          </a:p>
        </p:txBody>
      </p:sp>
    </p:spTree>
    <p:extLst>
      <p:ext uri="{BB962C8B-B14F-4D97-AF65-F5344CB8AC3E}">
        <p14:creationId xmlns:p14="http://schemas.microsoft.com/office/powerpoint/2010/main" val="3842872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A252E6-15D9-4E13-A10D-966FB8B9D1C0}" type="datetimeFigureOut">
              <a:rPr lang="en-US" smtClean="0"/>
              <a:t>3/21/2016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E54D03-7369-4DBE-B2F3-D2921802E5AB}" type="slidenum">
              <a:rPr lang="en-US" smtClean="0"/>
              <a:t>‹#›</a:t>
            </a:fld>
            <a:endParaRPr lang="en-US"/>
          </a:p>
        </p:txBody>
      </p:sp>
    </p:spTree>
    <p:extLst>
      <p:ext uri="{BB962C8B-B14F-4D97-AF65-F5344CB8AC3E}">
        <p14:creationId xmlns:p14="http://schemas.microsoft.com/office/powerpoint/2010/main" val="349742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252E6-15D9-4E13-A10D-966FB8B9D1C0}" type="datetimeFigureOut">
              <a:rPr lang="en-US" smtClean="0"/>
              <a:t>3/21/2016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E54D03-7369-4DBE-B2F3-D2921802E5AB}" type="slidenum">
              <a:rPr lang="en-US" smtClean="0"/>
              <a:t>‹#›</a:t>
            </a:fld>
            <a:endParaRPr lang="en-US"/>
          </a:p>
        </p:txBody>
      </p:sp>
    </p:spTree>
    <p:extLst>
      <p:ext uri="{BB962C8B-B14F-4D97-AF65-F5344CB8AC3E}">
        <p14:creationId xmlns:p14="http://schemas.microsoft.com/office/powerpoint/2010/main" val="4090289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252E6-15D9-4E13-A10D-966FB8B9D1C0}"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54D03-7369-4DBE-B2F3-D2921802E5AB}" type="slidenum">
              <a:rPr lang="en-US" smtClean="0"/>
              <a:t>‹#›</a:t>
            </a:fld>
            <a:endParaRPr lang="en-US"/>
          </a:p>
        </p:txBody>
      </p:sp>
    </p:spTree>
    <p:extLst>
      <p:ext uri="{BB962C8B-B14F-4D97-AF65-F5344CB8AC3E}">
        <p14:creationId xmlns:p14="http://schemas.microsoft.com/office/powerpoint/2010/main" val="3900435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252E6-15D9-4E13-A10D-966FB8B9D1C0}"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54D03-7369-4DBE-B2F3-D2921802E5A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61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6A252E6-15D9-4E13-A10D-966FB8B9D1C0}" type="datetimeFigureOut">
              <a:rPr lang="en-US" smtClean="0"/>
              <a:t>3/21/2016</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BE54D03-7369-4DBE-B2F3-D2921802E5AB}"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1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desmos.com/calculator"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www.desmos.com/calculator"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4.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10"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Mrs. Phillips</a:t>
            </a:r>
            <a:r>
              <a:rPr lang="en-US" dirty="0" smtClean="0">
                <a:solidFill>
                  <a:srgbClr val="FF0000"/>
                </a:solidFill>
              </a:rPr>
              <a:t/>
            </a:r>
            <a:br>
              <a:rPr lang="en-US" dirty="0" smtClean="0">
                <a:solidFill>
                  <a:srgbClr val="FF0000"/>
                </a:solidFill>
              </a:rPr>
            </a:br>
            <a:r>
              <a:rPr lang="en-US" dirty="0" smtClean="0">
                <a:solidFill>
                  <a:srgbClr val="FF0000"/>
                </a:solidFill>
              </a:rPr>
              <a:t>Patterns, Lines &amp; quadratics II</a:t>
            </a:r>
            <a:endParaRPr lang="en-US" dirty="0">
              <a:solidFill>
                <a:srgbClr val="FF0000"/>
              </a:solidFill>
            </a:endParaRPr>
          </a:p>
        </p:txBody>
      </p:sp>
      <p:sp>
        <p:nvSpPr>
          <p:cNvPr id="3" name="Subtitle 2"/>
          <p:cNvSpPr>
            <a:spLocks noGrp="1"/>
          </p:cNvSpPr>
          <p:nvPr>
            <p:ph type="subTitle" idx="1"/>
          </p:nvPr>
        </p:nvSpPr>
        <p:spPr>
          <a:xfrm>
            <a:off x="8481447" y="4823659"/>
            <a:ext cx="3200400" cy="1463040"/>
          </a:xfrm>
        </p:spPr>
        <p:txBody>
          <a:bodyPr>
            <a:normAutofit fontScale="92500" lnSpcReduction="20000"/>
          </a:bodyPr>
          <a:lstStyle/>
          <a:p>
            <a:r>
              <a:rPr lang="en-US" b="1" u="sng" dirty="0" smtClean="0"/>
              <a:t>Day 5 Agenda:</a:t>
            </a:r>
          </a:p>
          <a:p>
            <a:r>
              <a:rPr lang="en-US" dirty="0" smtClean="0"/>
              <a:t>Raffle </a:t>
            </a:r>
          </a:p>
          <a:p>
            <a:r>
              <a:rPr lang="en-US" dirty="0" smtClean="0"/>
              <a:t>Warm Up</a:t>
            </a:r>
          </a:p>
          <a:p>
            <a:r>
              <a:rPr lang="en-US" dirty="0" smtClean="0"/>
              <a:t>Rational vs. Irrational Numbers</a:t>
            </a:r>
          </a:p>
          <a:p>
            <a:r>
              <a:rPr lang="en-US" dirty="0" smtClean="0"/>
              <a:t>Explore Functions</a:t>
            </a:r>
          </a:p>
          <a:p>
            <a:r>
              <a:rPr lang="en-US" dirty="0" smtClean="0"/>
              <a:t>Summary</a:t>
            </a:r>
            <a:endParaRPr lang="en-US" dirty="0"/>
          </a:p>
        </p:txBody>
      </p:sp>
      <p:sp>
        <p:nvSpPr>
          <p:cNvPr id="4" name="Rectangle 3"/>
          <p:cNvSpPr/>
          <p:nvPr/>
        </p:nvSpPr>
        <p:spPr>
          <a:xfrm>
            <a:off x="3562887" y="1579308"/>
            <a:ext cx="4998420" cy="1508105"/>
          </a:xfrm>
          <a:prstGeom prst="rect">
            <a:avLst/>
          </a:prstGeom>
          <a:solidFill>
            <a:schemeClr val="bg1"/>
          </a:solidFill>
          <a:effectLst>
            <a:outerShdw blurRad="50800" dist="38100" dir="2700000" algn="tl" rotWithShape="0">
              <a:prstClr val="black">
                <a:alpha val="40000"/>
              </a:prstClr>
            </a:outerShdw>
          </a:effectLst>
        </p:spPr>
        <p:txBody>
          <a:bodyPr wrap="none">
            <a:spAutoFit/>
          </a:bodyPr>
          <a:lstStyle/>
          <a:p>
            <a:pPr algn="ctr"/>
            <a:r>
              <a:rPr lang="en-US" sz="3600" dirty="0" smtClean="0"/>
              <a:t>Math </a:t>
            </a:r>
            <a:r>
              <a:rPr lang="en-US" sz="3600" dirty="0"/>
              <a:t>Enrichment Program </a:t>
            </a:r>
            <a:endParaRPr lang="en-US" sz="3600" dirty="0" smtClean="0"/>
          </a:p>
          <a:p>
            <a:pPr algn="ctr"/>
            <a:endParaRPr lang="en-US" sz="2000" dirty="0"/>
          </a:p>
          <a:p>
            <a:pPr algn="ctr"/>
            <a:r>
              <a:rPr lang="en-US" sz="3600" dirty="0" smtClean="0"/>
              <a:t>WELCOME!</a:t>
            </a:r>
            <a:endParaRPr lang="en-US" sz="3600" dirty="0"/>
          </a:p>
        </p:txBody>
      </p:sp>
      <p:sp>
        <p:nvSpPr>
          <p:cNvPr id="5" name="Rectangle 4"/>
          <p:cNvSpPr/>
          <p:nvPr/>
        </p:nvSpPr>
        <p:spPr>
          <a:xfrm>
            <a:off x="190500" y="6423177"/>
            <a:ext cx="11743195" cy="318586"/>
          </a:xfrm>
          <a:prstGeom prst="rect">
            <a:avLst/>
          </a:prstGeom>
        </p:spPr>
        <p:txBody>
          <a:bodyPr wrap="square">
            <a:spAutoFit/>
          </a:bodyPr>
          <a:lstStyle/>
          <a:p>
            <a:pPr algn="ctr"/>
            <a:r>
              <a:rPr lang="en-US" sz="1400" i="1" dirty="0"/>
              <a:t>This session will be recorded for learning purposes.  Learning purposes include: a lesson review for students who are absent, students who want to review for a test, etc.  </a:t>
            </a:r>
            <a:endParaRPr lang="en-US" sz="1400" dirty="0"/>
          </a:p>
        </p:txBody>
      </p:sp>
    </p:spTree>
    <p:extLst>
      <p:ext uri="{BB962C8B-B14F-4D97-AF65-F5344CB8AC3E}">
        <p14:creationId xmlns:p14="http://schemas.microsoft.com/office/powerpoint/2010/main" val="1753573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 – up </a:t>
            </a:r>
            <a:r>
              <a:rPr lang="en-US" dirty="0" smtClean="0"/>
              <a:t>#3</a:t>
            </a:r>
            <a:endParaRPr lang="en-US" dirty="0"/>
          </a:p>
        </p:txBody>
      </p:sp>
      <p:sp>
        <p:nvSpPr>
          <p:cNvPr id="9" name="Content Placeholder 8"/>
          <p:cNvSpPr>
            <a:spLocks noGrp="1"/>
          </p:cNvSpPr>
          <p:nvPr>
            <p:ph idx="1"/>
          </p:nvPr>
        </p:nvSpPr>
        <p:spPr>
          <a:xfrm>
            <a:off x="257175" y="1883673"/>
            <a:ext cx="10487027" cy="971910"/>
          </a:xfrm>
        </p:spPr>
        <p:txBody>
          <a:bodyPr/>
          <a:lstStyle/>
          <a:p>
            <a:endParaRPr lang="en-US" dirty="0" smtClean="0"/>
          </a:p>
          <a:p>
            <a:r>
              <a:rPr lang="en-US" dirty="0" smtClean="0"/>
              <a:t>   For the linear function y = 2x </a:t>
            </a:r>
            <a:r>
              <a:rPr lang="en-US" dirty="0"/>
              <a:t>– </a:t>
            </a:r>
            <a:r>
              <a:rPr lang="en-US" dirty="0" smtClean="0"/>
              <a:t>5; if x = 0 , then y = ?</a:t>
            </a:r>
          </a:p>
        </p:txBody>
      </p:sp>
      <p:pic>
        <p:nvPicPr>
          <p:cNvPr id="5" name="Picture 4"/>
          <p:cNvPicPr>
            <a:picLocks noChangeAspect="1"/>
          </p:cNvPicPr>
          <p:nvPr/>
        </p:nvPicPr>
        <p:blipFill>
          <a:blip r:embed="rId3"/>
          <a:stretch>
            <a:fillRect/>
          </a:stretch>
        </p:blipFill>
        <p:spPr>
          <a:xfrm>
            <a:off x="8306799" y="0"/>
            <a:ext cx="3885201" cy="3078559"/>
          </a:xfrm>
          <a:prstGeom prst="rect">
            <a:avLst/>
          </a:prstGeom>
        </p:spPr>
      </p:pic>
      <p:sp>
        <p:nvSpPr>
          <p:cNvPr id="10" name="Rectangle 9"/>
          <p:cNvSpPr/>
          <p:nvPr/>
        </p:nvSpPr>
        <p:spPr>
          <a:xfrm>
            <a:off x="871324" y="3265912"/>
            <a:ext cx="577402" cy="369332"/>
          </a:xfrm>
          <a:prstGeom prst="rect">
            <a:avLst/>
          </a:prstGeom>
        </p:spPr>
        <p:txBody>
          <a:bodyPr wrap="none">
            <a:spAutoFit/>
          </a:bodyPr>
          <a:lstStyle/>
          <a:p>
            <a:pPr>
              <a:spcAft>
                <a:spcPts val="1200"/>
              </a:spcAft>
            </a:pPr>
            <a:r>
              <a:rPr lang="en-US" dirty="0"/>
              <a:t>A) </a:t>
            </a:r>
            <a:r>
              <a:rPr lang="en-US" dirty="0" smtClean="0"/>
              <a:t>5</a:t>
            </a:r>
            <a:endParaRPr lang="en-US" dirty="0"/>
          </a:p>
        </p:txBody>
      </p:sp>
      <p:sp>
        <p:nvSpPr>
          <p:cNvPr id="12" name="Rectangle 11"/>
          <p:cNvSpPr/>
          <p:nvPr/>
        </p:nvSpPr>
        <p:spPr>
          <a:xfrm>
            <a:off x="871324" y="4107090"/>
            <a:ext cx="766953" cy="369332"/>
          </a:xfrm>
          <a:prstGeom prst="rect">
            <a:avLst/>
          </a:prstGeom>
        </p:spPr>
        <p:txBody>
          <a:bodyPr wrap="square">
            <a:spAutoFit/>
          </a:bodyPr>
          <a:lstStyle/>
          <a:p>
            <a:pPr>
              <a:spcAft>
                <a:spcPts val="1200"/>
              </a:spcAft>
            </a:pPr>
            <a:r>
              <a:rPr lang="en-US" dirty="0"/>
              <a:t>B</a:t>
            </a:r>
            <a:r>
              <a:rPr lang="en-US" dirty="0" smtClean="0"/>
              <a:t>) -5</a:t>
            </a:r>
            <a:endParaRPr lang="en-US" dirty="0"/>
          </a:p>
        </p:txBody>
      </p:sp>
      <p:sp>
        <p:nvSpPr>
          <p:cNvPr id="13" name="Rectangle 12"/>
          <p:cNvSpPr/>
          <p:nvPr/>
        </p:nvSpPr>
        <p:spPr>
          <a:xfrm>
            <a:off x="840709" y="4900399"/>
            <a:ext cx="797568" cy="369332"/>
          </a:xfrm>
          <a:prstGeom prst="rect">
            <a:avLst/>
          </a:prstGeom>
        </p:spPr>
        <p:txBody>
          <a:bodyPr wrap="square">
            <a:spAutoFit/>
          </a:bodyPr>
          <a:lstStyle/>
          <a:p>
            <a:pPr>
              <a:spcAft>
                <a:spcPts val="1200"/>
              </a:spcAft>
            </a:pPr>
            <a:r>
              <a:rPr lang="en-US" dirty="0" smtClean="0"/>
              <a:t>C)  2</a:t>
            </a:r>
            <a:endParaRPr lang="en-US" dirty="0"/>
          </a:p>
        </p:txBody>
      </p:sp>
      <p:sp>
        <p:nvSpPr>
          <p:cNvPr id="14" name="Rectangle 13"/>
          <p:cNvSpPr/>
          <p:nvPr/>
        </p:nvSpPr>
        <p:spPr>
          <a:xfrm>
            <a:off x="840709" y="5601984"/>
            <a:ext cx="1826526" cy="369332"/>
          </a:xfrm>
          <a:prstGeom prst="rect">
            <a:avLst/>
          </a:prstGeom>
        </p:spPr>
        <p:txBody>
          <a:bodyPr wrap="none">
            <a:spAutoFit/>
          </a:bodyPr>
          <a:lstStyle/>
          <a:p>
            <a:pPr>
              <a:spcAft>
                <a:spcPts val="1200"/>
              </a:spcAft>
            </a:pPr>
            <a:r>
              <a:rPr lang="en-US" dirty="0" smtClean="0"/>
              <a:t>D)  can’t be found</a:t>
            </a:r>
            <a:endParaRPr lang="en-US" dirty="0"/>
          </a:p>
        </p:txBody>
      </p:sp>
    </p:spTree>
    <p:extLst>
      <p:ext uri="{BB962C8B-B14F-4D97-AF65-F5344CB8AC3E}">
        <p14:creationId xmlns:p14="http://schemas.microsoft.com/office/powerpoint/2010/main" val="4207401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8650" y="137512"/>
            <a:ext cx="9718675" cy="1500187"/>
          </a:xfrm>
        </p:spPr>
        <p:txBody>
          <a:bodyPr/>
          <a:lstStyle/>
          <a:p>
            <a:r>
              <a:rPr lang="en-US" dirty="0"/>
              <a:t>Swimming </a:t>
            </a:r>
            <a:r>
              <a:rPr lang="en-US" dirty="0" smtClean="0"/>
              <a:t>pools- data</a:t>
            </a:r>
            <a:br>
              <a:rPr lang="en-US" dirty="0" smtClean="0"/>
            </a:br>
            <a:r>
              <a:rPr lang="en-US" sz="2400" dirty="0" smtClean="0">
                <a:solidFill>
                  <a:srgbClr val="00B0F0"/>
                </a:solidFill>
                <a:latin typeface="Arial" panose="020B0604020202020204" pitchFamily="34" charset="0"/>
                <a:cs typeface="Arial" panose="020B0604020202020204" pitchFamily="34" charset="0"/>
              </a:rPr>
              <a:t>How can we find # of Walkway tiles</a:t>
            </a:r>
            <a:r>
              <a:rPr lang="en-US" sz="2800" dirty="0" smtClean="0">
                <a:solidFill>
                  <a:srgbClr val="00B0F0"/>
                </a:solidFill>
                <a:latin typeface="Arial" panose="020B0604020202020204" pitchFamily="34" charset="0"/>
                <a:cs typeface="Arial" panose="020B0604020202020204" pitchFamily="34" charset="0"/>
              </a:rPr>
              <a:t>?</a:t>
            </a:r>
            <a:endParaRPr lang="en-US" sz="2800" dirty="0">
              <a:solidFill>
                <a:srgbClr val="00B0F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srcRect r="2046"/>
          <a:stretch/>
        </p:blipFill>
        <p:spPr>
          <a:xfrm>
            <a:off x="8470608" y="68455"/>
            <a:ext cx="3573433" cy="1638300"/>
          </a:xfrm>
          <a:prstGeom prst="rect">
            <a:avLst/>
          </a:prstGeom>
        </p:spPr>
      </p:pic>
      <p:pic>
        <p:nvPicPr>
          <p:cNvPr id="4" name="Picture 3"/>
          <p:cNvPicPr>
            <a:picLocks noChangeAspect="1"/>
          </p:cNvPicPr>
          <p:nvPr/>
        </p:nvPicPr>
        <p:blipFill>
          <a:blip r:embed="rId4"/>
          <a:stretch>
            <a:fillRect/>
          </a:stretch>
        </p:blipFill>
        <p:spPr>
          <a:xfrm>
            <a:off x="433351" y="1906702"/>
            <a:ext cx="2941989" cy="4682479"/>
          </a:xfrm>
          <a:prstGeom prst="rect">
            <a:avLst/>
          </a:prstGeom>
        </p:spPr>
      </p:pic>
      <p:pic>
        <p:nvPicPr>
          <p:cNvPr id="5" name="Picture 4"/>
          <p:cNvPicPr>
            <a:picLocks noChangeAspect="1"/>
          </p:cNvPicPr>
          <p:nvPr/>
        </p:nvPicPr>
        <p:blipFill>
          <a:blip r:embed="rId5"/>
          <a:stretch>
            <a:fillRect/>
          </a:stretch>
        </p:blipFill>
        <p:spPr>
          <a:xfrm>
            <a:off x="6683656" y="1869691"/>
            <a:ext cx="2804000" cy="4719490"/>
          </a:xfrm>
          <a:prstGeom prst="rect">
            <a:avLst/>
          </a:prstGeom>
        </p:spPr>
      </p:pic>
      <p:pic>
        <p:nvPicPr>
          <p:cNvPr id="7" name="Picture 6"/>
          <p:cNvPicPr>
            <a:picLocks noChangeAspect="1"/>
          </p:cNvPicPr>
          <p:nvPr/>
        </p:nvPicPr>
        <p:blipFill>
          <a:blip r:embed="rId6"/>
          <a:stretch>
            <a:fillRect/>
          </a:stretch>
        </p:blipFill>
        <p:spPr>
          <a:xfrm>
            <a:off x="3492296" y="1918414"/>
            <a:ext cx="3074404" cy="520665"/>
          </a:xfrm>
          <a:prstGeom prst="rect">
            <a:avLst/>
          </a:prstGeom>
        </p:spPr>
      </p:pic>
    </p:spTree>
    <p:extLst>
      <p:ext uri="{BB962C8B-B14F-4D97-AF65-F5344CB8AC3E}">
        <p14:creationId xmlns:p14="http://schemas.microsoft.com/office/powerpoint/2010/main" val="232915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7370" y="129887"/>
            <a:ext cx="9720263" cy="1498600"/>
          </a:xfrm>
        </p:spPr>
        <p:txBody>
          <a:bodyPr/>
          <a:lstStyle/>
          <a:p>
            <a:r>
              <a:rPr lang="en-US" dirty="0"/>
              <a:t>Swimming </a:t>
            </a:r>
            <a:r>
              <a:rPr lang="en-US" dirty="0" smtClean="0"/>
              <a:t>pools- data</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06522008"/>
              </p:ext>
            </p:extLst>
          </p:nvPr>
        </p:nvGraphicFramePr>
        <p:xfrm>
          <a:off x="397370" y="1628487"/>
          <a:ext cx="7083188" cy="4751469"/>
        </p:xfrm>
        <a:graphic>
          <a:graphicData uri="http://schemas.openxmlformats.org/drawingml/2006/table">
            <a:tbl>
              <a:tblPr firstRow="1" bandRow="1">
                <a:tableStyleId>{5C22544A-7EE6-4342-B048-85BDC9FD1C3A}</a:tableStyleId>
              </a:tblPr>
              <a:tblGrid>
                <a:gridCol w="694423"/>
                <a:gridCol w="1662741"/>
                <a:gridCol w="2370451"/>
                <a:gridCol w="2355573"/>
              </a:tblGrid>
              <a:tr h="445539">
                <a:tc>
                  <a:txBody>
                    <a:bodyPr/>
                    <a:lstStyle/>
                    <a:p>
                      <a:pPr algn="ctr"/>
                      <a:r>
                        <a:rPr lang="en-US" dirty="0" smtClean="0"/>
                        <a:t>Pool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FF0000"/>
                          </a:solidFill>
                        </a:rPr>
                        <a:t># of Pool  tiles</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 of Walkway tiles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 Total # of tiles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539">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1                 </a:t>
                      </a:r>
                      <a:r>
                        <a:rPr lang="en-US" dirty="0" smtClean="0">
                          <a:solidFill>
                            <a:schemeClr val="tx1"/>
                          </a:solidFill>
                        </a:rPr>
                        <a:t>1</a:t>
                      </a:r>
                      <a:r>
                        <a:rPr lang="en-US" baseline="30000" dirty="0" smtClean="0">
                          <a:solidFill>
                            <a:srgbClr val="FF0000"/>
                          </a:solidFill>
                        </a:rPr>
                        <a:t>2</a:t>
                      </a:r>
                      <a:endParaRPr lang="en-US"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      8          </a:t>
                      </a:r>
                      <a:r>
                        <a:rPr lang="en-US" dirty="0" smtClean="0">
                          <a:solidFill>
                            <a:srgbClr val="FF0000"/>
                          </a:solidFill>
                        </a:rPr>
                        <a:t>9-1</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9                  (</a:t>
                      </a:r>
                      <a:r>
                        <a:rPr lang="en-US" dirty="0" smtClean="0">
                          <a:solidFill>
                            <a:schemeClr val="tx1"/>
                          </a:solidFill>
                        </a:rPr>
                        <a:t>1</a:t>
                      </a:r>
                      <a:r>
                        <a:rPr lang="en-US" dirty="0" smtClean="0">
                          <a:solidFill>
                            <a:srgbClr val="FF0000"/>
                          </a:solidFill>
                        </a:rPr>
                        <a:t>+2)</a:t>
                      </a:r>
                      <a:r>
                        <a:rPr lang="en-US" baseline="30000" dirty="0" smtClean="0">
                          <a:solidFill>
                            <a:srgbClr val="FF0000"/>
                          </a:solidFill>
                        </a:rPr>
                        <a:t> 2</a:t>
                      </a:r>
                      <a:endParaRPr lang="en-US"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539">
                <a:tc>
                  <a:txBody>
                    <a:bodyPr/>
                    <a:lstStyle/>
                    <a:p>
                      <a:pPr algn="ctr"/>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4                 </a:t>
                      </a:r>
                      <a:r>
                        <a:rPr lang="en-US" dirty="0" smtClean="0">
                          <a:solidFill>
                            <a:schemeClr val="tx1"/>
                          </a:solidFill>
                        </a:rPr>
                        <a:t>2</a:t>
                      </a:r>
                      <a:r>
                        <a:rPr lang="en-US" baseline="30000" dirty="0" smtClean="0">
                          <a:solidFill>
                            <a:srgbClr val="FF0000"/>
                          </a:solidFill>
                        </a:rPr>
                        <a:t>2</a:t>
                      </a:r>
                      <a:endParaRPr lang="en-US"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smtClean="0"/>
                        <a:t>    </a:t>
                      </a:r>
                      <a:r>
                        <a:rPr lang="en-US" dirty="0" smtClean="0"/>
                        <a:t>12          </a:t>
                      </a:r>
                      <a:r>
                        <a:rPr lang="en-US" dirty="0" smtClean="0">
                          <a:solidFill>
                            <a:srgbClr val="FF0000"/>
                          </a:solidFill>
                        </a:rPr>
                        <a:t>16-4</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16                (</a:t>
                      </a:r>
                      <a:r>
                        <a:rPr lang="en-US" dirty="0" smtClean="0">
                          <a:solidFill>
                            <a:schemeClr val="tx1"/>
                          </a:solidFill>
                        </a:rPr>
                        <a:t>2</a:t>
                      </a:r>
                      <a:r>
                        <a:rPr lang="en-US" dirty="0" smtClean="0">
                          <a:solidFill>
                            <a:srgbClr val="FF0000"/>
                          </a:solidFill>
                        </a:rPr>
                        <a:t>+2)</a:t>
                      </a:r>
                      <a:r>
                        <a:rPr lang="en-US" baseline="30000" dirty="0" smtClean="0">
                          <a:solidFill>
                            <a:srgbClr val="FF0000"/>
                          </a:solidFill>
                        </a:rPr>
                        <a:t> 2</a:t>
                      </a:r>
                      <a:endParaRPr lang="en-US"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539">
                <a:tc>
                  <a:txBody>
                    <a:bodyPr/>
                    <a:lstStyle/>
                    <a:p>
                      <a:pPr algn="ctr"/>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9                 </a:t>
                      </a:r>
                      <a:r>
                        <a:rPr lang="en-US" dirty="0" smtClean="0">
                          <a:solidFill>
                            <a:schemeClr val="tx1"/>
                          </a:solidFill>
                        </a:rPr>
                        <a:t>3</a:t>
                      </a:r>
                      <a:r>
                        <a:rPr lang="en-US" baseline="30000" dirty="0" smtClean="0">
                          <a:solidFill>
                            <a:srgbClr val="FF0000"/>
                          </a:solidFill>
                        </a:rPr>
                        <a:t>2</a:t>
                      </a:r>
                      <a:endParaRPr lang="en-US"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25                (</a:t>
                      </a:r>
                      <a:r>
                        <a:rPr lang="en-US" dirty="0" smtClean="0">
                          <a:solidFill>
                            <a:schemeClr val="tx1"/>
                          </a:solidFill>
                        </a:rPr>
                        <a:t>3</a:t>
                      </a:r>
                      <a:r>
                        <a:rPr lang="en-US" dirty="0" smtClean="0">
                          <a:solidFill>
                            <a:srgbClr val="FF0000"/>
                          </a:solidFill>
                        </a:rPr>
                        <a:t>+2)</a:t>
                      </a:r>
                      <a:r>
                        <a:rPr lang="en-US" baseline="30000" dirty="0" smtClean="0">
                          <a:solidFill>
                            <a:srgbClr val="FF0000"/>
                          </a:solidFill>
                        </a:rPr>
                        <a:t> 2</a:t>
                      </a:r>
                      <a:endParaRPr lang="en-US"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416">
                <a:tc>
                  <a:txBody>
                    <a:bodyPr/>
                    <a:lstStyle/>
                    <a:p>
                      <a:pPr algn="ctr"/>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16               </a:t>
                      </a:r>
                      <a:r>
                        <a:rPr lang="en-US" dirty="0" smtClean="0">
                          <a:solidFill>
                            <a:schemeClr val="tx1"/>
                          </a:solidFill>
                        </a:rPr>
                        <a:t>4</a:t>
                      </a:r>
                      <a:r>
                        <a:rPr lang="en-US" baseline="30000" dirty="0" smtClean="0">
                          <a:solidFill>
                            <a:srgbClr val="FF0000"/>
                          </a:solidFill>
                        </a:rPr>
                        <a:t>2</a:t>
                      </a:r>
                      <a:endParaRPr lang="en-US"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36                (</a:t>
                      </a:r>
                      <a:r>
                        <a:rPr lang="en-US" dirty="0" smtClean="0">
                          <a:solidFill>
                            <a:schemeClr val="tx1"/>
                          </a:solidFill>
                        </a:rPr>
                        <a:t>4</a:t>
                      </a:r>
                      <a:r>
                        <a:rPr lang="en-US" dirty="0" smtClean="0">
                          <a:solidFill>
                            <a:srgbClr val="FF0000"/>
                          </a:solidFill>
                        </a:rPr>
                        <a:t>+2)</a:t>
                      </a:r>
                      <a:r>
                        <a:rPr lang="en-US" baseline="30000" dirty="0" smtClean="0">
                          <a:solidFill>
                            <a:srgbClr val="FF0000"/>
                          </a:solidFill>
                        </a:rPr>
                        <a:t> 2</a:t>
                      </a:r>
                      <a:endParaRPr lang="en-US"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539">
                <a:tc>
                  <a:txBody>
                    <a:bodyPr/>
                    <a:lstStyle/>
                    <a:p>
                      <a:pPr algn="ctr"/>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FF0000"/>
                          </a:solidFill>
                        </a:rPr>
                        <a:t>25               </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FF0000"/>
                          </a:solidFill>
                        </a:rPr>
                        <a:t>49</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539">
                <a:tc>
                  <a:txBody>
                    <a:bodyPr/>
                    <a:lstStyle/>
                    <a:p>
                      <a:pPr algn="ctr"/>
                      <a:r>
                        <a:rPr lang="en-US" dirty="0" smtClean="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FF0000"/>
                          </a:solidFill>
                        </a:rPr>
                        <a:t>36</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FF0000"/>
                          </a:solidFill>
                        </a:rPr>
                        <a:t>64</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539">
                <a:tc>
                  <a:txBody>
                    <a:bodyPr/>
                    <a:lstStyle/>
                    <a:p>
                      <a:pPr algn="ctr"/>
                      <a:r>
                        <a:rPr lang="en-US" dirty="0" smtClean="0"/>
                        <a:t>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49               </a:t>
                      </a:r>
                      <a:r>
                        <a:rPr lang="en-US" dirty="0" smtClean="0">
                          <a:solidFill>
                            <a:schemeClr val="tx1"/>
                          </a:solidFill>
                        </a:rPr>
                        <a:t>7</a:t>
                      </a:r>
                      <a:r>
                        <a:rPr lang="en-US" baseline="30000" dirty="0" smtClean="0">
                          <a:solidFill>
                            <a:srgbClr val="FF0000"/>
                          </a:solidFill>
                        </a:rPr>
                        <a:t>2</a:t>
                      </a:r>
                      <a:endParaRPr lang="en-US"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  32              81-49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81</a:t>
                      </a:r>
                      <a:r>
                        <a:rPr lang="en-US" dirty="0" smtClean="0"/>
                        <a:t>                (7</a:t>
                      </a:r>
                      <a:r>
                        <a:rPr lang="en-US" dirty="0" smtClean="0">
                          <a:solidFill>
                            <a:srgbClr val="FF0000"/>
                          </a:solidFill>
                        </a:rPr>
                        <a:t>+2)</a:t>
                      </a:r>
                      <a:r>
                        <a:rPr lang="en-US" baseline="30000" dirty="0" smtClean="0">
                          <a:solidFill>
                            <a:srgbClr val="FF0000"/>
                          </a:solidFill>
                        </a:rPr>
                        <a:t> 2</a:t>
                      </a:r>
                      <a:endParaRPr lang="en-US"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539">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539">
                <a:tc>
                  <a:txBody>
                    <a:bodyPr/>
                    <a:lstStyle/>
                    <a:p>
                      <a:pPr algn="ctr"/>
                      <a:r>
                        <a:rPr lang="en-US" sz="2400" dirty="0" smtClean="0"/>
                        <a:t>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rgbClr val="FF0000"/>
                          </a:solidFill>
                        </a:rPr>
                        <a:t>           </a:t>
                      </a:r>
                      <a:r>
                        <a:rPr lang="en-US" sz="2400" baseline="0" dirty="0" smtClean="0">
                          <a:solidFill>
                            <a:srgbClr val="FF0000"/>
                          </a:solidFill>
                        </a:rPr>
                        <a:t>   </a:t>
                      </a:r>
                      <a:r>
                        <a:rPr lang="en-US" sz="2400" dirty="0" smtClean="0">
                          <a:solidFill>
                            <a:schemeClr val="tx1"/>
                          </a:solidFill>
                        </a:rPr>
                        <a:t>n</a:t>
                      </a:r>
                      <a:r>
                        <a:rPr lang="en-US" sz="2400" baseline="30000" dirty="0" smtClean="0">
                          <a:solidFill>
                            <a:srgbClr val="FF0000"/>
                          </a:solidFill>
                        </a:rPr>
                        <a:t>2</a:t>
                      </a:r>
                      <a:endParaRPr lang="en-US" sz="2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      (n+2)</a:t>
                      </a:r>
                      <a:r>
                        <a:rPr lang="en-US" sz="2400" baseline="30000" dirty="0" smtClean="0">
                          <a:solidFill>
                            <a:srgbClr val="FF0000"/>
                          </a:solidFill>
                        </a:rPr>
                        <a:t> 2</a:t>
                      </a:r>
                      <a:r>
                        <a:rPr lang="en-US" sz="2400" baseline="0" dirty="0" smtClean="0">
                          <a:solidFill>
                            <a:srgbClr val="FF0000"/>
                          </a:solidFill>
                        </a:rPr>
                        <a:t> – </a:t>
                      </a:r>
                      <a:r>
                        <a:rPr lang="en-US" sz="2400" dirty="0" smtClean="0">
                          <a:solidFill>
                            <a:schemeClr val="tx1"/>
                          </a:solidFill>
                        </a:rPr>
                        <a:t>n</a:t>
                      </a:r>
                      <a:r>
                        <a:rPr lang="en-US" sz="2400" baseline="30000" dirty="0" smtClean="0">
                          <a:solidFill>
                            <a:srgbClr val="FF0000"/>
                          </a:solidFill>
                        </a:rPr>
                        <a:t>2</a:t>
                      </a:r>
                      <a:endParaRPr lang="en-US" sz="2400"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               (n+2)</a:t>
                      </a:r>
                      <a:r>
                        <a:rPr lang="en-US" sz="2400" baseline="30000" dirty="0" smtClean="0">
                          <a:solidFill>
                            <a:srgbClr val="FF0000"/>
                          </a:solidFill>
                        </a:rPr>
                        <a:t> 2</a:t>
                      </a:r>
                      <a:endParaRPr lang="en-US" sz="2400"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5"/>
          <p:cNvPicPr>
            <a:picLocks noChangeAspect="1"/>
          </p:cNvPicPr>
          <p:nvPr/>
        </p:nvPicPr>
        <p:blipFill rotWithShape="1">
          <a:blip r:embed="rId2"/>
          <a:srcRect r="1672"/>
          <a:stretch/>
        </p:blipFill>
        <p:spPr>
          <a:xfrm>
            <a:off x="8477540" y="129887"/>
            <a:ext cx="3341422" cy="1526102"/>
          </a:xfrm>
          <a:prstGeom prst="rect">
            <a:avLst/>
          </a:prstGeom>
        </p:spPr>
      </p:pic>
    </p:spTree>
    <p:extLst>
      <p:ext uri="{BB962C8B-B14F-4D97-AF65-F5344CB8AC3E}">
        <p14:creationId xmlns:p14="http://schemas.microsoft.com/office/powerpoint/2010/main" val="2714922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92791" y="6463"/>
            <a:ext cx="9720263" cy="1500188"/>
          </a:xfrm>
        </p:spPr>
        <p:txBody>
          <a:bodyPr/>
          <a:lstStyle/>
          <a:p>
            <a:r>
              <a:rPr lang="en-US" dirty="0" smtClean="0"/>
              <a:t>Application</a:t>
            </a:r>
            <a:endParaRPr lang="en-US" dirty="0"/>
          </a:p>
        </p:txBody>
      </p:sp>
      <p:sp>
        <p:nvSpPr>
          <p:cNvPr id="3" name="Rectangle 2"/>
          <p:cNvSpPr/>
          <p:nvPr/>
        </p:nvSpPr>
        <p:spPr>
          <a:xfrm>
            <a:off x="1100245" y="2605038"/>
            <a:ext cx="4842933" cy="3443111"/>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992067" y="3388768"/>
            <a:ext cx="3059288" cy="190782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105999" y="4061304"/>
            <a:ext cx="566181" cy="369332"/>
          </a:xfrm>
          <a:prstGeom prst="rect">
            <a:avLst/>
          </a:prstGeom>
          <a:noFill/>
        </p:spPr>
        <p:txBody>
          <a:bodyPr wrap="none" rtlCol="0">
            <a:spAutoFit/>
          </a:bodyPr>
          <a:lstStyle/>
          <a:p>
            <a:r>
              <a:rPr lang="en-US" dirty="0" smtClean="0"/>
              <a:t>16ft</a:t>
            </a:r>
            <a:endParaRPr lang="en-US" dirty="0"/>
          </a:p>
        </p:txBody>
      </p:sp>
      <p:sp>
        <p:nvSpPr>
          <p:cNvPr id="6" name="TextBox 5"/>
          <p:cNvSpPr txBox="1"/>
          <p:nvPr/>
        </p:nvSpPr>
        <p:spPr>
          <a:xfrm>
            <a:off x="3335445" y="2198638"/>
            <a:ext cx="566181" cy="369332"/>
          </a:xfrm>
          <a:prstGeom prst="rect">
            <a:avLst/>
          </a:prstGeom>
          <a:noFill/>
        </p:spPr>
        <p:txBody>
          <a:bodyPr wrap="none" rtlCol="0">
            <a:spAutoFit/>
          </a:bodyPr>
          <a:lstStyle/>
          <a:p>
            <a:r>
              <a:rPr lang="en-US" dirty="0" smtClean="0"/>
              <a:t>24ft</a:t>
            </a:r>
            <a:endParaRPr lang="en-US" dirty="0"/>
          </a:p>
        </p:txBody>
      </p:sp>
      <p:sp>
        <p:nvSpPr>
          <p:cNvPr id="7" name="TextBox 6"/>
          <p:cNvSpPr txBox="1"/>
          <p:nvPr/>
        </p:nvSpPr>
        <p:spPr>
          <a:xfrm>
            <a:off x="3335444" y="3372682"/>
            <a:ext cx="566181" cy="369332"/>
          </a:xfrm>
          <a:prstGeom prst="rect">
            <a:avLst/>
          </a:prstGeom>
          <a:noFill/>
        </p:spPr>
        <p:txBody>
          <a:bodyPr wrap="none" rtlCol="0">
            <a:spAutoFit/>
          </a:bodyPr>
          <a:lstStyle/>
          <a:p>
            <a:r>
              <a:rPr lang="en-US" dirty="0" smtClean="0"/>
              <a:t>15ft</a:t>
            </a:r>
            <a:endParaRPr lang="en-US" dirty="0"/>
          </a:p>
        </p:txBody>
      </p:sp>
      <p:sp>
        <p:nvSpPr>
          <p:cNvPr id="8" name="TextBox 7"/>
          <p:cNvSpPr txBox="1"/>
          <p:nvPr/>
        </p:nvSpPr>
        <p:spPr>
          <a:xfrm>
            <a:off x="2046457" y="3938727"/>
            <a:ext cx="566181" cy="369332"/>
          </a:xfrm>
          <a:prstGeom prst="rect">
            <a:avLst/>
          </a:prstGeom>
          <a:noFill/>
        </p:spPr>
        <p:txBody>
          <a:bodyPr wrap="none" rtlCol="0">
            <a:spAutoFit/>
          </a:bodyPr>
          <a:lstStyle/>
          <a:p>
            <a:r>
              <a:rPr lang="en-US" dirty="0" smtClean="0"/>
              <a:t>10ft</a:t>
            </a:r>
            <a:endParaRPr lang="en-US" dirty="0"/>
          </a:p>
        </p:txBody>
      </p:sp>
      <p:sp>
        <p:nvSpPr>
          <p:cNvPr id="9" name="Title 11"/>
          <p:cNvSpPr txBox="1">
            <a:spLocks/>
          </p:cNvSpPr>
          <p:nvPr/>
        </p:nvSpPr>
        <p:spPr>
          <a:xfrm>
            <a:off x="892791" y="873075"/>
            <a:ext cx="10515600" cy="1325563"/>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200" dirty="0" smtClean="0"/>
              <a:t>Find the area of the walkway around the pool </a:t>
            </a:r>
            <a:endParaRPr lang="en-US" sz="3200" dirty="0"/>
          </a:p>
        </p:txBody>
      </p:sp>
    </p:spTree>
    <p:extLst>
      <p:ext uri="{BB962C8B-B14F-4D97-AF65-F5344CB8AC3E}">
        <p14:creationId xmlns:p14="http://schemas.microsoft.com/office/powerpoint/2010/main" val="2608227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9636" y="321400"/>
            <a:ext cx="9720263" cy="749300"/>
          </a:xfrm>
        </p:spPr>
        <p:txBody>
          <a:bodyPr>
            <a:normAutofit/>
          </a:bodyPr>
          <a:lstStyle/>
          <a:p>
            <a:r>
              <a:rPr lang="en-US" dirty="0" smtClean="0"/>
              <a:t>Linear vs. Quadratic</a:t>
            </a:r>
            <a:endParaRPr lang="en-US" dirty="0"/>
          </a:p>
        </p:txBody>
      </p:sp>
      <p:sp>
        <p:nvSpPr>
          <p:cNvPr id="3" name="Rectangle 2"/>
          <p:cNvSpPr/>
          <p:nvPr/>
        </p:nvSpPr>
        <p:spPr>
          <a:xfrm>
            <a:off x="5492958" y="507525"/>
            <a:ext cx="3470758" cy="646331"/>
          </a:xfrm>
          <a:prstGeom prst="rect">
            <a:avLst/>
          </a:prstGeom>
        </p:spPr>
        <p:txBody>
          <a:bodyPr wrap="none">
            <a:spAutoFit/>
          </a:bodyPr>
          <a:lstStyle/>
          <a:p>
            <a:r>
              <a:rPr lang="en-US" dirty="0">
                <a:hlinkClick r:id="rId3"/>
              </a:rPr>
              <a:t>https://</a:t>
            </a:r>
            <a:r>
              <a:rPr lang="en-US" dirty="0" smtClean="0">
                <a:hlinkClick r:id="rId3"/>
              </a:rPr>
              <a:t>www.desmos.com/calculator</a:t>
            </a:r>
            <a:endParaRPr lang="en-US" dirty="0" smtClean="0"/>
          </a:p>
          <a:p>
            <a:endParaRPr lang="en-US" dirty="0"/>
          </a:p>
        </p:txBody>
      </p:sp>
      <p:sp>
        <p:nvSpPr>
          <p:cNvPr id="4" name="TextBox 3"/>
          <p:cNvSpPr txBox="1"/>
          <p:nvPr/>
        </p:nvSpPr>
        <p:spPr>
          <a:xfrm>
            <a:off x="439636" y="1070700"/>
            <a:ext cx="8824403" cy="369332"/>
          </a:xfrm>
          <a:prstGeom prst="rect">
            <a:avLst/>
          </a:prstGeom>
          <a:noFill/>
        </p:spPr>
        <p:txBody>
          <a:bodyPr wrap="none" rtlCol="0">
            <a:spAutoFit/>
          </a:bodyPr>
          <a:lstStyle/>
          <a:p>
            <a:r>
              <a:rPr lang="en-US" dirty="0" smtClean="0"/>
              <a:t>At which value of x does the quadratic function starts to grow faster than the linear function?”</a:t>
            </a:r>
          </a:p>
        </p:txBody>
      </p:sp>
      <p:sp>
        <p:nvSpPr>
          <p:cNvPr id="5" name="TextBox 4"/>
          <p:cNvSpPr txBox="1"/>
          <p:nvPr/>
        </p:nvSpPr>
        <p:spPr>
          <a:xfrm>
            <a:off x="1081081" y="5608592"/>
            <a:ext cx="1443755" cy="954107"/>
          </a:xfrm>
          <a:prstGeom prst="rect">
            <a:avLst/>
          </a:prstGeom>
          <a:noFill/>
        </p:spPr>
        <p:txBody>
          <a:bodyPr wrap="square" rtlCol="0">
            <a:spAutoFit/>
          </a:bodyPr>
          <a:lstStyle/>
          <a:p>
            <a:r>
              <a:rPr lang="en-US" sz="2800" dirty="0" smtClean="0">
                <a:solidFill>
                  <a:srgbClr val="DA9997"/>
                </a:solidFill>
              </a:rPr>
              <a:t>   </a:t>
            </a:r>
            <a:r>
              <a:rPr lang="en-US" sz="2800" dirty="0" smtClean="0">
                <a:solidFill>
                  <a:srgbClr val="BD4845"/>
                </a:solidFill>
              </a:rPr>
              <a:t>x</a:t>
            </a:r>
            <a:r>
              <a:rPr lang="en-US" sz="2800" baseline="30000" dirty="0" smtClean="0">
                <a:solidFill>
                  <a:srgbClr val="BD4845"/>
                </a:solidFill>
              </a:rPr>
              <a:t>2</a:t>
            </a:r>
          </a:p>
          <a:p>
            <a:r>
              <a:rPr lang="en-US" sz="2800" dirty="0" smtClean="0"/>
              <a:t> </a:t>
            </a:r>
            <a:r>
              <a:rPr lang="en-US" sz="2800" dirty="0" smtClean="0">
                <a:solidFill>
                  <a:srgbClr val="0070C0"/>
                </a:solidFill>
              </a:rPr>
              <a:t>4x + 4</a:t>
            </a:r>
            <a:endParaRPr lang="en-US" sz="2800" dirty="0">
              <a:solidFill>
                <a:srgbClr val="0070C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69168101"/>
              </p:ext>
            </p:extLst>
          </p:nvPr>
        </p:nvGraphicFramePr>
        <p:xfrm>
          <a:off x="8819765" y="2672778"/>
          <a:ext cx="2207626" cy="2956096"/>
        </p:xfrm>
        <a:graphic>
          <a:graphicData uri="http://schemas.openxmlformats.org/drawingml/2006/table">
            <a:tbl>
              <a:tblPr firstRow="1" bandRow="1">
                <a:tableStyleId>{5C22544A-7EE6-4342-B048-85BDC9FD1C3A}</a:tableStyleId>
              </a:tblPr>
              <a:tblGrid>
                <a:gridCol w="613121"/>
                <a:gridCol w="1594505"/>
              </a:tblGrid>
              <a:tr h="261559">
                <a:tc>
                  <a:txBody>
                    <a:bodyPr/>
                    <a:lstStyle/>
                    <a:p>
                      <a:pPr algn="ctr"/>
                      <a:r>
                        <a:rPr lang="en-US" dirty="0" smtClean="0">
                          <a:solidFill>
                            <a:schemeClr val="tx1"/>
                          </a:solidFill>
                        </a:rPr>
                        <a:t> x</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f(x) =</a:t>
                      </a:r>
                      <a:r>
                        <a:rPr lang="en-US" baseline="0" dirty="0" smtClean="0">
                          <a:solidFill>
                            <a:schemeClr val="tx1"/>
                          </a:solidFill>
                        </a:rPr>
                        <a:t> 4x + 4</a:t>
                      </a:r>
                      <a:endParaRPr lang="en-US"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048">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048">
                <a:tc>
                  <a:txBody>
                    <a:bodyPr/>
                    <a:lstStyle/>
                    <a:p>
                      <a:pPr algn="ctr"/>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048">
                <a:tc>
                  <a:txBody>
                    <a:bodyPr/>
                    <a:lstStyle/>
                    <a:p>
                      <a:pPr algn="ctr"/>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048">
                <a:tc>
                  <a:txBody>
                    <a:bodyPr/>
                    <a:lstStyle/>
                    <a:p>
                      <a:pPr algn="ctr"/>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048">
                <a:tc>
                  <a:txBody>
                    <a:bodyPr/>
                    <a:lstStyle/>
                    <a:p>
                      <a:pPr algn="ctr"/>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048">
                <a:tc>
                  <a:txBody>
                    <a:bodyPr/>
                    <a:lstStyle/>
                    <a:p>
                      <a:pPr algn="ctr"/>
                      <a:r>
                        <a:rPr lang="en-US" dirty="0" smtClean="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048">
                <a:tc>
                  <a:txBody>
                    <a:bodyPr/>
                    <a:lstStyle/>
                    <a:p>
                      <a:pPr algn="ctr"/>
                      <a:r>
                        <a:rPr lang="en-US" dirty="0" smtClean="0"/>
                        <a:t>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267451514"/>
              </p:ext>
            </p:extLst>
          </p:nvPr>
        </p:nvGraphicFramePr>
        <p:xfrm>
          <a:off x="6492575" y="2648208"/>
          <a:ext cx="2038538" cy="2960384"/>
        </p:xfrm>
        <a:graphic>
          <a:graphicData uri="http://schemas.openxmlformats.org/drawingml/2006/table">
            <a:tbl>
              <a:tblPr firstRow="1" bandRow="1">
                <a:tableStyleId>{5C22544A-7EE6-4342-B048-85BDC9FD1C3A}</a:tableStyleId>
              </a:tblPr>
              <a:tblGrid>
                <a:gridCol w="731124"/>
                <a:gridCol w="1307414"/>
              </a:tblGrid>
              <a:tr h="370048">
                <a:tc>
                  <a:txBody>
                    <a:bodyPr/>
                    <a:lstStyle/>
                    <a:p>
                      <a:pPr algn="ctr"/>
                      <a:r>
                        <a:rPr lang="en-US" dirty="0" smtClean="0">
                          <a:solidFill>
                            <a:schemeClr val="tx1"/>
                          </a:solidFill>
                        </a:rPr>
                        <a:t> x</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8280"/>
                    </a:solidFill>
                  </a:tcPr>
                </a:tc>
                <a:tc>
                  <a:txBody>
                    <a:bodyPr/>
                    <a:lstStyle/>
                    <a:p>
                      <a:pPr algn="ctr"/>
                      <a:r>
                        <a:rPr lang="en-US" dirty="0" smtClean="0">
                          <a:solidFill>
                            <a:schemeClr val="tx1"/>
                          </a:solidFill>
                        </a:rPr>
                        <a:t>f(x) =</a:t>
                      </a:r>
                      <a:r>
                        <a:rPr lang="en-US" baseline="0" dirty="0" smtClean="0">
                          <a:solidFill>
                            <a:schemeClr val="tx1"/>
                          </a:solidFill>
                        </a:rPr>
                        <a:t> x</a:t>
                      </a:r>
                      <a:r>
                        <a:rPr lang="en-US" baseline="30000" dirty="0" smtClean="0">
                          <a:solidFill>
                            <a:schemeClr val="tx1"/>
                          </a:solidFill>
                        </a:rPr>
                        <a:t>2</a:t>
                      </a:r>
                      <a:endParaRPr lang="en-US"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8280"/>
                    </a:solidFill>
                  </a:tcPr>
                </a:tc>
              </a:tr>
              <a:tr h="370048">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6B5"/>
                    </a:solidFill>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6B5"/>
                    </a:solidFill>
                  </a:tcPr>
                </a:tc>
              </a:tr>
              <a:tr h="370048">
                <a:tc>
                  <a:txBody>
                    <a:bodyPr/>
                    <a:lstStyle/>
                    <a:p>
                      <a:pPr algn="ctr"/>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DD"/>
                    </a:solidFill>
                  </a:tcPr>
                </a:tc>
                <a:tc>
                  <a:txBody>
                    <a:bodyPr/>
                    <a:lstStyle/>
                    <a:p>
                      <a:pPr algn="ctr"/>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DD"/>
                    </a:solidFill>
                  </a:tcPr>
                </a:tc>
              </a:tr>
              <a:tr h="370048">
                <a:tc>
                  <a:txBody>
                    <a:bodyPr/>
                    <a:lstStyle/>
                    <a:p>
                      <a:pPr algn="ctr"/>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6B5"/>
                    </a:solidFill>
                  </a:tcPr>
                </a:tc>
                <a:tc>
                  <a:txBody>
                    <a:bodyPr/>
                    <a:lstStyle/>
                    <a:p>
                      <a:pPr algn="ctr"/>
                      <a:r>
                        <a:rPr lang="en-US" dirty="0" smtClean="0"/>
                        <a:t>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6B5"/>
                    </a:solidFill>
                  </a:tcPr>
                </a:tc>
              </a:tr>
              <a:tr h="370048">
                <a:tc>
                  <a:txBody>
                    <a:bodyPr/>
                    <a:lstStyle/>
                    <a:p>
                      <a:pPr algn="ctr"/>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DD"/>
                    </a:solidFill>
                  </a:tcPr>
                </a:tc>
                <a:tc>
                  <a:txBody>
                    <a:bodyPr/>
                    <a:lstStyle/>
                    <a:p>
                      <a:pPr algn="ctr"/>
                      <a:r>
                        <a:rPr lang="en-US" dirty="0" smtClean="0"/>
                        <a:t>16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DD"/>
                    </a:solidFill>
                  </a:tcPr>
                </a:tc>
              </a:tr>
              <a:tr h="370048">
                <a:tc>
                  <a:txBody>
                    <a:bodyPr/>
                    <a:lstStyle/>
                    <a:p>
                      <a:pPr algn="ctr"/>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6B5"/>
                    </a:solidFill>
                  </a:tcPr>
                </a:tc>
                <a:tc>
                  <a:txBody>
                    <a:bodyPr/>
                    <a:lstStyle/>
                    <a:p>
                      <a:pPr algn="ctr"/>
                      <a:r>
                        <a:rPr lang="en-US" dirty="0" smtClean="0"/>
                        <a:t>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6B5"/>
                    </a:solidFill>
                  </a:tcPr>
                </a:tc>
              </a:tr>
              <a:tr h="370048">
                <a:tc>
                  <a:txBody>
                    <a:bodyPr/>
                    <a:lstStyle/>
                    <a:p>
                      <a:pPr algn="ctr"/>
                      <a:r>
                        <a:rPr lang="en-US" dirty="0" smtClean="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DD"/>
                    </a:solidFill>
                  </a:tcPr>
                </a:tc>
                <a:tc>
                  <a:txBody>
                    <a:bodyPr/>
                    <a:lstStyle/>
                    <a:p>
                      <a:pPr algn="ctr"/>
                      <a:r>
                        <a:rPr lang="en-US" dirty="0" smtClean="0"/>
                        <a:t>36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DD"/>
                    </a:solidFill>
                  </a:tcPr>
                </a:tc>
              </a:tr>
              <a:tr h="370048">
                <a:tc>
                  <a:txBody>
                    <a:bodyPr/>
                    <a:lstStyle/>
                    <a:p>
                      <a:pPr algn="ctr"/>
                      <a:r>
                        <a:rPr lang="en-US" dirty="0" smtClean="0"/>
                        <a:t>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6B5"/>
                    </a:solidFill>
                  </a:tcPr>
                </a:tc>
                <a:tc>
                  <a:txBody>
                    <a:bodyPr/>
                    <a:lstStyle/>
                    <a:p>
                      <a:pPr algn="ctr"/>
                      <a:r>
                        <a:rPr lang="en-US" dirty="0" smtClean="0"/>
                        <a:t>49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6B5"/>
                    </a:solidFill>
                  </a:tcPr>
                </a:tc>
              </a:tr>
            </a:tbl>
          </a:graphicData>
        </a:graphic>
      </p:graphicFrame>
      <p:sp>
        <p:nvSpPr>
          <p:cNvPr id="13" name="Rectangle 12"/>
          <p:cNvSpPr/>
          <p:nvPr/>
        </p:nvSpPr>
        <p:spPr>
          <a:xfrm>
            <a:off x="7511844" y="1717031"/>
            <a:ext cx="2903744" cy="646331"/>
          </a:xfrm>
          <a:prstGeom prst="rect">
            <a:avLst/>
          </a:prstGeom>
          <a:noFill/>
        </p:spPr>
        <p:txBody>
          <a:bodyPr wrap="non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Let’s Compare:</a:t>
            </a:r>
            <a:endParaRPr lang="en-US" sz="3600" b="0" cap="none" spc="0" dirty="0">
              <a:ln w="0"/>
              <a:solidFill>
                <a:schemeClr val="tx1"/>
              </a:solidFill>
              <a:effectLst>
                <a:outerShdw blurRad="38100" dist="19050" dir="2700000" algn="tl" rotWithShape="0">
                  <a:schemeClr val="dk1">
                    <a:alpha val="40000"/>
                  </a:schemeClr>
                </a:outerShdw>
              </a:effectLst>
            </a:endParaRPr>
          </a:p>
        </p:txBody>
      </p:sp>
      <p:pic>
        <p:nvPicPr>
          <p:cNvPr id="14" name="Picture 13"/>
          <p:cNvPicPr>
            <a:picLocks noChangeAspect="1"/>
          </p:cNvPicPr>
          <p:nvPr/>
        </p:nvPicPr>
        <p:blipFill>
          <a:blip r:embed="rId4"/>
          <a:stretch>
            <a:fillRect/>
          </a:stretch>
        </p:blipFill>
        <p:spPr>
          <a:xfrm>
            <a:off x="3133021" y="1633875"/>
            <a:ext cx="2359937" cy="5038191"/>
          </a:xfrm>
          <a:prstGeom prst="rect">
            <a:avLst/>
          </a:prstGeom>
        </p:spPr>
      </p:pic>
      <p:pic>
        <p:nvPicPr>
          <p:cNvPr id="15" name="Picture 14"/>
          <p:cNvPicPr>
            <a:picLocks noChangeAspect="1"/>
          </p:cNvPicPr>
          <p:nvPr/>
        </p:nvPicPr>
        <p:blipFill>
          <a:blip r:embed="rId5"/>
          <a:stretch>
            <a:fillRect/>
          </a:stretch>
        </p:blipFill>
        <p:spPr>
          <a:xfrm>
            <a:off x="766358" y="1717031"/>
            <a:ext cx="1837191" cy="3199831"/>
          </a:xfrm>
          <a:prstGeom prst="rect">
            <a:avLst/>
          </a:prstGeom>
        </p:spPr>
      </p:pic>
    </p:spTree>
    <p:extLst>
      <p:ext uri="{BB962C8B-B14F-4D97-AF65-F5344CB8AC3E}">
        <p14:creationId xmlns:p14="http://schemas.microsoft.com/office/powerpoint/2010/main" val="3345644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9636" y="321400"/>
            <a:ext cx="9720263" cy="749300"/>
          </a:xfrm>
        </p:spPr>
        <p:txBody>
          <a:bodyPr>
            <a:normAutofit/>
          </a:bodyPr>
          <a:lstStyle/>
          <a:p>
            <a:r>
              <a:rPr lang="en-US" dirty="0" smtClean="0"/>
              <a:t>Quadratic vs. Quadratic</a:t>
            </a:r>
            <a:endParaRPr lang="en-US" dirty="0"/>
          </a:p>
        </p:txBody>
      </p:sp>
      <p:sp>
        <p:nvSpPr>
          <p:cNvPr id="3" name="Rectangle 2"/>
          <p:cNvSpPr/>
          <p:nvPr/>
        </p:nvSpPr>
        <p:spPr>
          <a:xfrm>
            <a:off x="6535636" y="424369"/>
            <a:ext cx="3470758" cy="646331"/>
          </a:xfrm>
          <a:prstGeom prst="rect">
            <a:avLst/>
          </a:prstGeom>
        </p:spPr>
        <p:txBody>
          <a:bodyPr wrap="none">
            <a:spAutoFit/>
          </a:bodyPr>
          <a:lstStyle/>
          <a:p>
            <a:r>
              <a:rPr lang="en-US" dirty="0">
                <a:hlinkClick r:id="rId3"/>
              </a:rPr>
              <a:t>https://</a:t>
            </a:r>
            <a:r>
              <a:rPr lang="en-US" dirty="0" smtClean="0">
                <a:hlinkClick r:id="rId3"/>
              </a:rPr>
              <a:t>www.desmos.com/calculator</a:t>
            </a:r>
            <a:endParaRPr lang="en-US" dirty="0" smtClean="0"/>
          </a:p>
          <a:p>
            <a:endParaRPr lang="en-US" dirty="0"/>
          </a:p>
        </p:txBody>
      </p:sp>
      <p:pic>
        <p:nvPicPr>
          <p:cNvPr id="9" name="Picture 8"/>
          <p:cNvPicPr>
            <a:picLocks noChangeAspect="1"/>
          </p:cNvPicPr>
          <p:nvPr/>
        </p:nvPicPr>
        <p:blipFill rotWithShape="1">
          <a:blip r:embed="rId4"/>
          <a:srcRect t="26828"/>
          <a:stretch/>
        </p:blipFill>
        <p:spPr>
          <a:xfrm>
            <a:off x="543362" y="2192533"/>
            <a:ext cx="4233354" cy="3249432"/>
          </a:xfrm>
          <a:prstGeom prst="rect">
            <a:avLst/>
          </a:prstGeom>
        </p:spPr>
      </p:pic>
      <p:sp>
        <p:nvSpPr>
          <p:cNvPr id="5" name="Rectangle 4"/>
          <p:cNvSpPr/>
          <p:nvPr/>
        </p:nvSpPr>
        <p:spPr>
          <a:xfrm>
            <a:off x="543362" y="1122184"/>
            <a:ext cx="6096000" cy="461665"/>
          </a:xfrm>
          <a:prstGeom prst="rect">
            <a:avLst/>
          </a:prstGeom>
        </p:spPr>
        <p:txBody>
          <a:bodyPr>
            <a:spAutoFit/>
          </a:bodyPr>
          <a:lstStyle/>
          <a:p>
            <a:r>
              <a:rPr lang="en-US" sz="2400" dirty="0" smtClean="0"/>
              <a:t>How </a:t>
            </a:r>
            <a:r>
              <a:rPr lang="en-US" sz="2400" dirty="0" smtClean="0"/>
              <a:t>have </a:t>
            </a:r>
            <a:r>
              <a:rPr lang="en-US" sz="2400" dirty="0" smtClean="0"/>
              <a:t>the </a:t>
            </a:r>
            <a:r>
              <a:rPr lang="en-US" sz="2400" dirty="0" smtClean="0"/>
              <a:t>graphs </a:t>
            </a:r>
            <a:r>
              <a:rPr lang="en-US" sz="2400" dirty="0" smtClean="0"/>
              <a:t>changed?</a:t>
            </a:r>
            <a:endParaRPr lang="en-US" sz="2400" dirty="0"/>
          </a:p>
        </p:txBody>
      </p:sp>
      <p:sp>
        <p:nvSpPr>
          <p:cNvPr id="6" name="Rectangle 5"/>
          <p:cNvSpPr/>
          <p:nvPr/>
        </p:nvSpPr>
        <p:spPr>
          <a:xfrm>
            <a:off x="1434338" y="5714859"/>
            <a:ext cx="1927131" cy="461665"/>
          </a:xfrm>
          <a:prstGeom prst="rect">
            <a:avLst/>
          </a:prstGeom>
        </p:spPr>
        <p:txBody>
          <a:bodyPr wrap="none">
            <a:spAutoFit/>
          </a:bodyPr>
          <a:lstStyle/>
          <a:p>
            <a:r>
              <a:rPr lang="en-US" sz="2400" dirty="0" smtClean="0">
                <a:solidFill>
                  <a:srgbClr val="FF0000"/>
                </a:solidFill>
              </a:rPr>
              <a:t>x</a:t>
            </a:r>
            <a:r>
              <a:rPr lang="en-US" sz="2400" baseline="30000" dirty="0" smtClean="0">
                <a:solidFill>
                  <a:srgbClr val="FF0000"/>
                </a:solidFill>
              </a:rPr>
              <a:t>2</a:t>
            </a:r>
            <a:r>
              <a:rPr lang="en-US" sz="2400" dirty="0" smtClean="0">
                <a:solidFill>
                  <a:srgbClr val="FF0000"/>
                </a:solidFill>
              </a:rPr>
              <a:t> </a:t>
            </a:r>
            <a:r>
              <a:rPr lang="en-US" sz="2400" dirty="0"/>
              <a:t>vs</a:t>
            </a:r>
            <a:r>
              <a:rPr lang="en-US" sz="2400" dirty="0">
                <a:solidFill>
                  <a:srgbClr val="FF0000"/>
                </a:solidFill>
              </a:rPr>
              <a:t> </a:t>
            </a:r>
            <a:r>
              <a:rPr lang="en-US" sz="2400" dirty="0" smtClean="0">
                <a:solidFill>
                  <a:srgbClr val="0070C0"/>
                </a:solidFill>
              </a:rPr>
              <a:t>(x </a:t>
            </a:r>
            <a:r>
              <a:rPr lang="en-US" sz="2400" dirty="0">
                <a:solidFill>
                  <a:srgbClr val="0070C0"/>
                </a:solidFill>
              </a:rPr>
              <a:t>+ 2)</a:t>
            </a:r>
            <a:r>
              <a:rPr lang="en-US" sz="2400" baseline="30000" dirty="0">
                <a:solidFill>
                  <a:srgbClr val="0070C0"/>
                </a:solidFill>
              </a:rPr>
              <a:t> 2</a:t>
            </a:r>
            <a:endParaRPr lang="en-US" sz="2400" dirty="0">
              <a:solidFill>
                <a:srgbClr val="0070C0"/>
              </a:solidFill>
            </a:endParaRPr>
          </a:p>
        </p:txBody>
      </p:sp>
      <p:sp>
        <p:nvSpPr>
          <p:cNvPr id="12" name="Rectangle 11"/>
          <p:cNvSpPr/>
          <p:nvPr/>
        </p:nvSpPr>
        <p:spPr>
          <a:xfrm>
            <a:off x="7537161" y="5714859"/>
            <a:ext cx="1792478" cy="461665"/>
          </a:xfrm>
          <a:prstGeom prst="rect">
            <a:avLst/>
          </a:prstGeom>
        </p:spPr>
        <p:txBody>
          <a:bodyPr wrap="none">
            <a:spAutoFit/>
          </a:bodyPr>
          <a:lstStyle/>
          <a:p>
            <a:r>
              <a:rPr lang="en-US" sz="2400" dirty="0" smtClean="0">
                <a:solidFill>
                  <a:srgbClr val="FF0000"/>
                </a:solidFill>
              </a:rPr>
              <a:t>x</a:t>
            </a:r>
            <a:r>
              <a:rPr lang="en-US" sz="2400" baseline="30000" dirty="0" smtClean="0">
                <a:solidFill>
                  <a:srgbClr val="FF0000"/>
                </a:solidFill>
              </a:rPr>
              <a:t>2</a:t>
            </a:r>
            <a:r>
              <a:rPr lang="en-US" sz="2400" dirty="0" smtClean="0">
                <a:solidFill>
                  <a:srgbClr val="FF0000"/>
                </a:solidFill>
              </a:rPr>
              <a:t> </a:t>
            </a:r>
            <a:r>
              <a:rPr lang="en-US" sz="2400" dirty="0"/>
              <a:t>vs</a:t>
            </a:r>
            <a:r>
              <a:rPr lang="en-US" sz="2400" dirty="0">
                <a:solidFill>
                  <a:srgbClr val="FF0000"/>
                </a:solidFill>
              </a:rPr>
              <a:t> </a:t>
            </a:r>
            <a:r>
              <a:rPr lang="en-US" sz="2400" dirty="0" smtClean="0">
                <a:solidFill>
                  <a:srgbClr val="0070C0"/>
                </a:solidFill>
              </a:rPr>
              <a:t>(x - 4)</a:t>
            </a:r>
            <a:r>
              <a:rPr lang="en-US" sz="2400" baseline="30000" dirty="0" smtClean="0">
                <a:solidFill>
                  <a:srgbClr val="0070C0"/>
                </a:solidFill>
              </a:rPr>
              <a:t> </a:t>
            </a:r>
            <a:r>
              <a:rPr lang="en-US" sz="2400" baseline="30000" dirty="0">
                <a:solidFill>
                  <a:srgbClr val="0070C0"/>
                </a:solidFill>
              </a:rPr>
              <a:t>2</a:t>
            </a:r>
            <a:endParaRPr lang="en-US" sz="2400" dirty="0">
              <a:solidFill>
                <a:srgbClr val="0070C0"/>
              </a:solidFill>
            </a:endParaRPr>
          </a:p>
        </p:txBody>
      </p:sp>
      <p:pic>
        <p:nvPicPr>
          <p:cNvPr id="13" name="Picture 12"/>
          <p:cNvPicPr>
            <a:picLocks noChangeAspect="1"/>
          </p:cNvPicPr>
          <p:nvPr/>
        </p:nvPicPr>
        <p:blipFill rotWithShape="1">
          <a:blip r:embed="rId5"/>
          <a:srcRect b="10953"/>
          <a:stretch/>
        </p:blipFill>
        <p:spPr>
          <a:xfrm>
            <a:off x="6827439" y="2192533"/>
            <a:ext cx="3211922" cy="3350443"/>
          </a:xfrm>
          <a:prstGeom prst="rect">
            <a:avLst/>
          </a:prstGeom>
        </p:spPr>
      </p:pic>
      <p:sp>
        <p:nvSpPr>
          <p:cNvPr id="4" name="Rectangle 3"/>
          <p:cNvSpPr/>
          <p:nvPr/>
        </p:nvSpPr>
        <p:spPr>
          <a:xfrm>
            <a:off x="109002" y="1679384"/>
            <a:ext cx="500458"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1.</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6329889" y="1679384"/>
            <a:ext cx="500458"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2.</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34514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 – </a:t>
            </a:r>
            <a:r>
              <a:rPr lang="en-US" dirty="0" smtClean="0"/>
              <a:t>up #4 </a:t>
            </a:r>
            <a:endParaRPr lang="en-US" dirty="0"/>
          </a:p>
        </p:txBody>
      </p:sp>
      <p:pic>
        <p:nvPicPr>
          <p:cNvPr id="4" name="Picture 3"/>
          <p:cNvPicPr>
            <a:picLocks noChangeAspect="1"/>
          </p:cNvPicPr>
          <p:nvPr/>
        </p:nvPicPr>
        <p:blipFill>
          <a:blip r:embed="rId3"/>
          <a:stretch>
            <a:fillRect/>
          </a:stretch>
        </p:blipFill>
        <p:spPr>
          <a:xfrm>
            <a:off x="7887690" y="0"/>
            <a:ext cx="4304310" cy="2570630"/>
          </a:xfrm>
          <a:prstGeom prst="rect">
            <a:avLst/>
          </a:prstGeom>
        </p:spPr>
      </p:pic>
      <p:sp>
        <p:nvSpPr>
          <p:cNvPr id="5" name="Rectangle 4"/>
          <p:cNvSpPr/>
          <p:nvPr/>
        </p:nvSpPr>
        <p:spPr>
          <a:xfrm>
            <a:off x="898567" y="2245887"/>
            <a:ext cx="6096000" cy="4124206"/>
          </a:xfrm>
          <a:prstGeom prst="rect">
            <a:avLst/>
          </a:prstGeom>
        </p:spPr>
        <p:txBody>
          <a:bodyPr>
            <a:spAutoFit/>
          </a:bodyPr>
          <a:lstStyle/>
          <a:p>
            <a:r>
              <a:rPr lang="en-US" sz="2400" dirty="0"/>
              <a:t>4</a:t>
            </a:r>
            <a:r>
              <a:rPr lang="en-US" sz="2400" dirty="0" smtClean="0"/>
              <a:t>)  </a:t>
            </a:r>
            <a:r>
              <a:rPr lang="en-US" sz="2400" dirty="0"/>
              <a:t>Fill in the blank,</a:t>
            </a:r>
          </a:p>
          <a:p>
            <a:endParaRPr lang="en-US" sz="2400" dirty="0"/>
          </a:p>
          <a:p>
            <a:r>
              <a:rPr lang="en-US" sz="2400" dirty="0" smtClean="0"/>
              <a:t>81, 64, 49, ____ , 25, ...</a:t>
            </a:r>
            <a:endParaRPr lang="en-US" sz="2400" dirty="0"/>
          </a:p>
          <a:p>
            <a:endParaRPr lang="en-US" sz="2400" dirty="0"/>
          </a:p>
          <a:p>
            <a:pPr>
              <a:spcBef>
                <a:spcPts val="1200"/>
              </a:spcBef>
              <a:spcAft>
                <a:spcPts val="1200"/>
              </a:spcAft>
            </a:pPr>
            <a:r>
              <a:rPr lang="en-US" sz="2400" dirty="0"/>
              <a:t>A) </a:t>
            </a:r>
            <a:r>
              <a:rPr lang="en-US" sz="2400" dirty="0" smtClean="0"/>
              <a:t>45</a:t>
            </a:r>
            <a:endParaRPr lang="en-US" sz="2400" dirty="0"/>
          </a:p>
          <a:p>
            <a:pPr>
              <a:spcBef>
                <a:spcPts val="1200"/>
              </a:spcBef>
              <a:spcAft>
                <a:spcPts val="1200"/>
              </a:spcAft>
            </a:pPr>
            <a:r>
              <a:rPr lang="en-US" sz="2400" dirty="0"/>
              <a:t>B)  </a:t>
            </a:r>
            <a:r>
              <a:rPr lang="en-US" sz="2400" dirty="0" smtClean="0"/>
              <a:t>34</a:t>
            </a:r>
            <a:endParaRPr lang="en-US" sz="2400" dirty="0"/>
          </a:p>
          <a:p>
            <a:pPr>
              <a:spcBef>
                <a:spcPts val="1200"/>
              </a:spcBef>
              <a:spcAft>
                <a:spcPts val="1200"/>
              </a:spcAft>
            </a:pPr>
            <a:r>
              <a:rPr lang="en-US" sz="2400" dirty="0"/>
              <a:t>C) </a:t>
            </a:r>
            <a:r>
              <a:rPr lang="en-US" sz="2400" dirty="0" smtClean="0"/>
              <a:t>36</a:t>
            </a:r>
            <a:endParaRPr lang="en-US" sz="2400" dirty="0"/>
          </a:p>
          <a:p>
            <a:pPr>
              <a:spcBef>
                <a:spcPts val="1200"/>
              </a:spcBef>
              <a:spcAft>
                <a:spcPts val="1200"/>
              </a:spcAft>
            </a:pPr>
            <a:r>
              <a:rPr lang="en-US" sz="2400" dirty="0"/>
              <a:t>D) </a:t>
            </a:r>
            <a:r>
              <a:rPr lang="en-US" sz="2400" dirty="0" smtClean="0"/>
              <a:t>35</a:t>
            </a:r>
            <a:endParaRPr lang="en-US" sz="2400" dirty="0"/>
          </a:p>
        </p:txBody>
      </p:sp>
    </p:spTree>
    <p:extLst>
      <p:ext uri="{BB962C8B-B14F-4D97-AF65-F5344CB8AC3E}">
        <p14:creationId xmlns:p14="http://schemas.microsoft.com/office/powerpoint/2010/main" val="1919697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502" y="320799"/>
            <a:ext cx="9720072" cy="1499616"/>
          </a:xfrm>
        </p:spPr>
        <p:txBody>
          <a:bodyPr/>
          <a:lstStyle/>
          <a:p>
            <a:r>
              <a:rPr lang="en-US" dirty="0"/>
              <a:t>POP – up </a:t>
            </a:r>
            <a:r>
              <a:rPr lang="en-US" dirty="0" smtClean="0"/>
              <a:t>#5</a:t>
            </a:r>
            <a:endParaRPr lang="en-US" dirty="0"/>
          </a:p>
        </p:txBody>
      </p:sp>
      <p:sp>
        <p:nvSpPr>
          <p:cNvPr id="3" name="Content Placeholder 2"/>
          <p:cNvSpPr>
            <a:spLocks noGrp="1"/>
          </p:cNvSpPr>
          <p:nvPr>
            <p:ph idx="1"/>
          </p:nvPr>
        </p:nvSpPr>
        <p:spPr>
          <a:xfrm>
            <a:off x="275981" y="1998545"/>
            <a:ext cx="7395479" cy="4023360"/>
          </a:xfrm>
        </p:spPr>
        <p:txBody>
          <a:bodyPr/>
          <a:lstStyle/>
          <a:p>
            <a:r>
              <a:rPr lang="en-US" dirty="0" smtClean="0"/>
              <a:t>5) </a:t>
            </a:r>
            <a:r>
              <a:rPr lang="en-US" sz="1800" dirty="0"/>
              <a:t>For the linear function y = </a:t>
            </a:r>
            <a:r>
              <a:rPr lang="en-US" sz="1800" dirty="0" smtClean="0"/>
              <a:t>-5x </a:t>
            </a:r>
            <a:r>
              <a:rPr lang="en-US" sz="1800" dirty="0"/>
              <a:t>+ </a:t>
            </a:r>
            <a:r>
              <a:rPr lang="en-US" sz="1800" dirty="0" smtClean="0"/>
              <a:t>2, </a:t>
            </a:r>
          </a:p>
          <a:p>
            <a:r>
              <a:rPr lang="en-US" sz="1800" dirty="0" smtClean="0"/>
              <a:t>for each one unit increase in x the y-value is decreased by 5. </a:t>
            </a:r>
          </a:p>
          <a:p>
            <a:endParaRPr lang="en-US" sz="1800" dirty="0"/>
          </a:p>
          <a:p>
            <a:pPr>
              <a:spcAft>
                <a:spcPts val="1200"/>
              </a:spcAft>
            </a:pPr>
            <a:r>
              <a:rPr lang="en-US" dirty="0"/>
              <a:t>A)  </a:t>
            </a:r>
            <a:r>
              <a:rPr lang="en-US" dirty="0" smtClean="0"/>
              <a:t>True</a:t>
            </a:r>
            <a:endParaRPr lang="en-US" dirty="0"/>
          </a:p>
          <a:p>
            <a:pPr>
              <a:spcAft>
                <a:spcPts val="1200"/>
              </a:spcAft>
            </a:pPr>
            <a:r>
              <a:rPr lang="en-US" dirty="0"/>
              <a:t>B)  </a:t>
            </a:r>
            <a:r>
              <a:rPr lang="en-US" dirty="0" smtClean="0"/>
              <a:t>False</a:t>
            </a:r>
            <a:endParaRPr lang="en-US" dirty="0"/>
          </a:p>
          <a:p>
            <a:endParaRPr lang="en-US" dirty="0"/>
          </a:p>
        </p:txBody>
      </p:sp>
      <p:pic>
        <p:nvPicPr>
          <p:cNvPr id="5" name="Picture 4"/>
          <p:cNvPicPr>
            <a:picLocks noChangeAspect="1"/>
          </p:cNvPicPr>
          <p:nvPr/>
        </p:nvPicPr>
        <p:blipFill>
          <a:blip r:embed="rId3"/>
          <a:stretch>
            <a:fillRect/>
          </a:stretch>
        </p:blipFill>
        <p:spPr>
          <a:xfrm>
            <a:off x="7855527" y="0"/>
            <a:ext cx="4336473" cy="3640830"/>
          </a:xfrm>
          <a:prstGeom prst="rect">
            <a:avLst/>
          </a:prstGeom>
        </p:spPr>
      </p:pic>
    </p:spTree>
    <p:extLst>
      <p:ext uri="{BB962C8B-B14F-4D97-AF65-F5344CB8AC3E}">
        <p14:creationId xmlns:p14="http://schemas.microsoft.com/office/powerpoint/2010/main" val="2948189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7821" y="115785"/>
            <a:ext cx="9720263" cy="1500188"/>
          </a:xfrm>
        </p:spPr>
        <p:txBody>
          <a:bodyPr/>
          <a:lstStyle/>
          <a:p>
            <a:r>
              <a:rPr lang="en-US" sz="4400" dirty="0" smtClean="0"/>
              <a:t>Think about</a:t>
            </a:r>
            <a:br>
              <a:rPr lang="en-US" sz="4400" dirty="0" smtClean="0"/>
            </a:br>
            <a:r>
              <a:rPr lang="en-US" sz="4000" dirty="0" smtClean="0">
                <a:solidFill>
                  <a:srgbClr val="FF0000"/>
                </a:solidFill>
              </a:rPr>
              <a:t>Stair cases</a:t>
            </a:r>
            <a:endParaRPr lang="en-US" sz="4000" dirty="0">
              <a:solidFill>
                <a:srgbClr val="FF0000"/>
              </a:solidFill>
            </a:endParaRPr>
          </a:p>
        </p:txBody>
      </p:sp>
      <p:pic>
        <p:nvPicPr>
          <p:cNvPr id="4" name="Picture 3"/>
          <p:cNvPicPr>
            <a:picLocks noChangeAspect="1"/>
          </p:cNvPicPr>
          <p:nvPr/>
        </p:nvPicPr>
        <p:blipFill rotWithShape="1">
          <a:blip r:embed="rId3"/>
          <a:srcRect l="11118" r="12116" b="4020"/>
          <a:stretch/>
        </p:blipFill>
        <p:spPr>
          <a:xfrm>
            <a:off x="4230806" y="1037427"/>
            <a:ext cx="6305266" cy="556357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027571644"/>
              </p:ext>
            </p:extLst>
          </p:nvPr>
        </p:nvGraphicFramePr>
        <p:xfrm>
          <a:off x="1255319" y="1615973"/>
          <a:ext cx="1842723" cy="4985032"/>
        </p:xfrm>
        <a:graphic>
          <a:graphicData uri="http://schemas.openxmlformats.org/drawingml/2006/table">
            <a:tbl>
              <a:tblPr firstRow="1" bandRow="1">
                <a:tableStyleId>{5C22544A-7EE6-4342-B048-85BDC9FD1C3A}</a:tableStyleId>
              </a:tblPr>
              <a:tblGrid>
                <a:gridCol w="901027"/>
                <a:gridCol w="941696"/>
              </a:tblGrid>
              <a:tr h="520259">
                <a:tc>
                  <a:txBody>
                    <a:bodyPr/>
                    <a:lstStyle/>
                    <a:p>
                      <a:pPr algn="ctr"/>
                      <a:r>
                        <a:rPr lang="en-US" sz="1600" dirty="0" smtClean="0">
                          <a:latin typeface="Arial" panose="020B0604020202020204" pitchFamily="34" charset="0"/>
                          <a:cs typeface="Arial" panose="020B0604020202020204" pitchFamily="34" charset="0"/>
                        </a:rPr>
                        <a:t>N = pattern #</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T = Total # of tiles</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0259">
                <a:tc>
                  <a:txBody>
                    <a:bodyPr/>
                    <a:lstStyle/>
                    <a:p>
                      <a:pPr algn="ctr"/>
                      <a:r>
                        <a:rPr lang="en-US" dirty="0" smtClean="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0259">
                <a:tc>
                  <a:txBody>
                    <a:bodyPr/>
                    <a:lstStyle/>
                    <a:p>
                      <a:pPr algn="ctr"/>
                      <a:r>
                        <a:rPr lang="en-US" dirty="0" smtClean="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0259">
                <a:tc>
                  <a:txBody>
                    <a:bodyPr/>
                    <a:lstStyle/>
                    <a:p>
                      <a:pPr algn="ctr"/>
                      <a:r>
                        <a:rPr lang="en-US" dirty="0" smtClean="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0259">
                <a:tc>
                  <a:txBody>
                    <a:bodyPr/>
                    <a:lstStyle/>
                    <a:p>
                      <a:pPr algn="ctr"/>
                      <a:r>
                        <a:rPr lang="en-US" dirty="0" smtClean="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0259">
                <a:tc>
                  <a:txBody>
                    <a:bodyPr/>
                    <a:lstStyle/>
                    <a:p>
                      <a:pPr algn="ctr"/>
                      <a:r>
                        <a:rPr lang="en-US" dirty="0" smtClean="0">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0259">
                <a:tc>
                  <a:txBody>
                    <a:bodyPr/>
                    <a:lstStyle/>
                    <a:p>
                      <a:pPr algn="ctr"/>
                      <a:r>
                        <a:rPr lang="en-US" dirty="0" smtClean="0">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0259">
                <a:tc>
                  <a:txBody>
                    <a:bodyPr/>
                    <a:lstStyle/>
                    <a:p>
                      <a:pPr algn="ctr"/>
                      <a:r>
                        <a:rPr lang="en-US" dirty="0" smtClean="0">
                          <a:latin typeface="Arial" panose="020B0604020202020204" pitchFamily="34" charset="0"/>
                          <a:cs typeface="Arial" panose="020B0604020202020204" pitchFamily="34" charset="0"/>
                        </a:rPr>
                        <a:t>7</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0259">
                <a:tc>
                  <a:txBody>
                    <a:bodyPr/>
                    <a:lstStyle/>
                    <a:p>
                      <a:pPr algn="ctr"/>
                      <a:r>
                        <a:rPr lang="en-US" dirty="0" smtClean="0">
                          <a:latin typeface="Arial" panose="020B0604020202020204" pitchFamily="34" charset="0"/>
                          <a:cs typeface="Arial" panose="020B0604020202020204" pitchFamily="34" charset="0"/>
                        </a:rPr>
                        <a:t>N</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05923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1319" y="133350"/>
            <a:ext cx="9228944" cy="1500188"/>
          </a:xfrm>
        </p:spPr>
        <p:txBody>
          <a:bodyPr/>
          <a:lstStyle/>
          <a:p>
            <a:r>
              <a:rPr lang="en-US" dirty="0" smtClean="0"/>
              <a:t>Snap shot</a:t>
            </a:r>
            <a:endParaRPr lang="en-US" dirty="0"/>
          </a:p>
        </p:txBody>
      </p:sp>
      <p:sp>
        <p:nvSpPr>
          <p:cNvPr id="5" name="Text Placeholder 4"/>
          <p:cNvSpPr>
            <a:spLocks noGrp="1"/>
          </p:cNvSpPr>
          <p:nvPr>
            <p:ph type="body" sz="quarter" idx="4294967295"/>
          </p:nvPr>
        </p:nvSpPr>
        <p:spPr>
          <a:xfrm>
            <a:off x="5663229" y="679213"/>
            <a:ext cx="4754562" cy="822325"/>
          </a:xfrm>
        </p:spPr>
        <p:txBody>
          <a:bodyPr>
            <a:normAutofit/>
          </a:bodyPr>
          <a:lstStyle/>
          <a:p>
            <a:r>
              <a:rPr lang="en-US" sz="2400" dirty="0" smtClean="0"/>
              <a:t>Please write on the board</a:t>
            </a:r>
            <a:endParaRPr lang="en-US" sz="2400" dirty="0"/>
          </a:p>
        </p:txBody>
      </p:sp>
      <p:graphicFrame>
        <p:nvGraphicFramePr>
          <p:cNvPr id="9" name="Content Placeholder 8"/>
          <p:cNvGraphicFramePr>
            <a:graphicFrameLocks noGrp="1"/>
          </p:cNvGraphicFramePr>
          <p:nvPr>
            <p:ph sz="half" idx="4294967295"/>
            <p:extLst>
              <p:ext uri="{D42A27DB-BD31-4B8C-83A1-F6EECF244321}">
                <p14:modId xmlns:p14="http://schemas.microsoft.com/office/powerpoint/2010/main" val="1488831229"/>
              </p:ext>
            </p:extLst>
          </p:nvPr>
        </p:nvGraphicFramePr>
        <p:xfrm>
          <a:off x="313899" y="1322387"/>
          <a:ext cx="11586949" cy="5269482"/>
        </p:xfrm>
        <a:graphic>
          <a:graphicData uri="http://schemas.openxmlformats.org/drawingml/2006/table">
            <a:tbl>
              <a:tblPr firstRow="1" bandRow="1">
                <a:tableStyleId>{5C22544A-7EE6-4342-B048-85BDC9FD1C3A}</a:tableStyleId>
              </a:tblPr>
              <a:tblGrid>
                <a:gridCol w="11586949"/>
              </a:tblGrid>
              <a:tr h="916005">
                <a:tc>
                  <a:txBody>
                    <a:bodyPr/>
                    <a:lstStyle/>
                    <a:p>
                      <a:r>
                        <a:rPr lang="en-US" sz="2400" baseline="0" dirty="0" smtClean="0"/>
                        <a:t>Write </a:t>
                      </a:r>
                      <a:r>
                        <a:rPr lang="en-US" sz="2400" baseline="0" dirty="0" smtClean="0">
                          <a:solidFill>
                            <a:srgbClr val="FF0000"/>
                          </a:solidFill>
                        </a:rPr>
                        <a:t>TWO</a:t>
                      </a:r>
                      <a:r>
                        <a:rPr lang="en-US" sz="2400" baseline="0" dirty="0" smtClean="0"/>
                        <a:t> things you learned </a:t>
                      </a:r>
                      <a:r>
                        <a:rPr lang="en-US" sz="4000" b="0" baseline="0" dirty="0" smtClean="0">
                          <a:solidFill>
                            <a:srgbClr val="FF0000"/>
                          </a:solidFill>
                        </a:rPr>
                        <a:t>so far</a:t>
                      </a:r>
                      <a:endParaRPr lang="en-US" sz="4000" b="0" dirty="0" smtClean="0">
                        <a:solidFill>
                          <a:srgbClr val="FF0000"/>
                        </a:solidFill>
                      </a:endParaRPr>
                    </a:p>
                  </a:txBody>
                  <a:tcPr/>
                </a:tc>
              </a:tr>
              <a:tr h="4353477">
                <a:tc>
                  <a:txBody>
                    <a:bodyPr/>
                    <a:lstStyle/>
                    <a:p>
                      <a:endParaRPr lang="en-US" dirty="0"/>
                    </a:p>
                  </a:txBody>
                  <a:tcPr/>
                </a:tc>
              </a:tr>
            </a:tbl>
          </a:graphicData>
        </a:graphic>
      </p:graphicFrame>
    </p:spTree>
    <p:extLst>
      <p:ext uri="{BB962C8B-B14F-4D97-AF65-F5344CB8AC3E}">
        <p14:creationId xmlns:p14="http://schemas.microsoft.com/office/powerpoint/2010/main" val="3319512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6832" y="459159"/>
            <a:ext cx="6878358" cy="923330"/>
          </a:xfrm>
          <a:prstGeom prst="rect">
            <a:avLst/>
          </a:prstGeom>
          <a:noFill/>
        </p:spPr>
        <p:txBody>
          <a:bodyPr wrap="none" lIns="91440" tIns="45720" rIns="91440" bIns="45720">
            <a:spAutoFit/>
          </a:bodyPr>
          <a:lstStyle/>
          <a:p>
            <a:pPr algn="ctr"/>
            <a:r>
              <a:rPr lang="en-US" sz="5400" dirty="0" smtClean="0">
                <a:ln w="0"/>
                <a:solidFill>
                  <a:srgbClr val="0070C0"/>
                </a:solidFill>
                <a:effectLst>
                  <a:outerShdw blurRad="38100" dist="19050" dir="2700000" algn="tl" rotWithShape="0">
                    <a:schemeClr val="dk1">
                      <a:alpha val="40000"/>
                    </a:schemeClr>
                  </a:outerShdw>
                </a:effectLst>
              </a:rPr>
              <a:t>Attendance Raffle</a:t>
            </a:r>
            <a:r>
              <a:rPr lang="en-US" sz="5400" dirty="0">
                <a:ln w="0"/>
                <a:solidFill>
                  <a:srgbClr val="0070C0"/>
                </a:solidFill>
                <a:effectLst>
                  <a:outerShdw blurRad="38100" dist="19050" dir="2700000" algn="tl" rotWithShape="0">
                    <a:schemeClr val="dk1">
                      <a:alpha val="40000"/>
                    </a:schemeClr>
                  </a:outerShdw>
                </a:effectLst>
              </a:rPr>
              <a:t> </a:t>
            </a:r>
            <a:r>
              <a:rPr lang="en-US" sz="5400" dirty="0" smtClean="0">
                <a:ln w="0"/>
                <a:solidFill>
                  <a:srgbClr val="0070C0"/>
                </a:solidFill>
                <a:effectLst>
                  <a:outerShdw blurRad="38100" dist="19050" dir="2700000" algn="tl" rotWithShape="0">
                    <a:schemeClr val="dk1">
                      <a:alpha val="40000"/>
                    </a:schemeClr>
                  </a:outerShdw>
                </a:effectLst>
              </a:rPr>
              <a:t>Prize!</a:t>
            </a:r>
            <a:endParaRPr lang="en-US" sz="5400" b="0" cap="none" spc="0" dirty="0">
              <a:ln w="0"/>
              <a:solidFill>
                <a:srgbClr val="0070C0"/>
              </a:solidFill>
              <a:effectLst>
                <a:outerShdw blurRad="38100" dist="19050" dir="2700000" algn="tl" rotWithShape="0">
                  <a:schemeClr val="dk1">
                    <a:alpha val="40000"/>
                  </a:schemeClr>
                </a:outerShdw>
              </a:effectLst>
            </a:endParaRPr>
          </a:p>
        </p:txBody>
      </p:sp>
      <p:sp>
        <p:nvSpPr>
          <p:cNvPr id="5" name="TextBox 4"/>
          <p:cNvSpPr txBox="1"/>
          <p:nvPr/>
        </p:nvSpPr>
        <p:spPr>
          <a:xfrm>
            <a:off x="1837904" y="1382489"/>
            <a:ext cx="8254615" cy="1938992"/>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Every Monday you attend a class, I will put your name in the Attendance Raffle.  At our last session together, I will draw a name to see who wins a </a:t>
            </a:r>
            <a:r>
              <a:rPr lang="en-US" sz="2400" b="1" dirty="0" smtClean="0">
                <a:solidFill>
                  <a:srgbClr val="FF0000"/>
                </a:solidFill>
                <a:latin typeface="Arial" panose="020B0604020202020204" pitchFamily="34" charset="0"/>
                <a:cs typeface="Arial" panose="020B0604020202020204" pitchFamily="34" charset="0"/>
              </a:rPr>
              <a:t>$25 gift card to Walmart</a:t>
            </a:r>
            <a:r>
              <a:rPr lang="en-US" sz="2400" dirty="0" smtClean="0">
                <a:latin typeface="Arial" panose="020B0604020202020204" pitchFamily="34" charset="0"/>
                <a:cs typeface="Arial" panose="020B0604020202020204" pitchFamily="34" charset="0"/>
              </a:rPr>
              <a:t>!  </a:t>
            </a:r>
          </a:p>
          <a:p>
            <a:pPr algn="ct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i="1" dirty="0" smtClean="0">
                <a:latin typeface="Arial" panose="020B0604020202020204" pitchFamily="34" charset="0"/>
                <a:cs typeface="Arial" panose="020B0604020202020204" pitchFamily="34" charset="0"/>
              </a:rPr>
              <a:t>Attendance at all previous sessions count too!    </a:t>
            </a:r>
            <a:endParaRPr lang="en-US" sz="2400" i="1" dirty="0">
              <a:latin typeface="Arial" panose="020B0604020202020204" pitchFamily="34" charset="0"/>
              <a:cs typeface="Arial" panose="020B0604020202020204" pitchFamily="34" charset="0"/>
            </a:endParaRPr>
          </a:p>
        </p:txBody>
      </p:sp>
      <p:pic>
        <p:nvPicPr>
          <p:cNvPr id="2050" name="Picture 2" descr="http://i.walmartimages.com/i/p/02/34/56/78/90/0234567890547_500X500.jpg"/>
          <p:cNvPicPr>
            <a:picLocks noChangeAspect="1" noChangeArrowheads="1"/>
          </p:cNvPicPr>
          <p:nvPr/>
        </p:nvPicPr>
        <p:blipFill rotWithShape="1">
          <a:blip r:embed="rId2">
            <a:extLst>
              <a:ext uri="{28A0092B-C50C-407E-A947-70E740481C1C}">
                <a14:useLocalDpi xmlns:a14="http://schemas.microsoft.com/office/drawing/2010/main" val="0"/>
              </a:ext>
            </a:extLst>
          </a:blip>
          <a:srcRect t="17338" b="16466"/>
          <a:stretch/>
        </p:blipFill>
        <p:spPr bwMode="auto">
          <a:xfrm>
            <a:off x="4212755" y="3493828"/>
            <a:ext cx="3504914" cy="2320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500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8298" y="0"/>
            <a:ext cx="9161965" cy="1500188"/>
          </a:xfrm>
        </p:spPr>
        <p:txBody>
          <a:bodyPr/>
          <a:lstStyle/>
          <a:p>
            <a:r>
              <a:rPr lang="en-US" dirty="0" smtClean="0"/>
              <a:t>Discussions</a:t>
            </a:r>
            <a:endParaRPr lang="en-US" dirty="0"/>
          </a:p>
        </p:txBody>
      </p:sp>
      <p:pic>
        <p:nvPicPr>
          <p:cNvPr id="5" name="Picture 4"/>
          <p:cNvPicPr>
            <a:picLocks noChangeAspect="1"/>
          </p:cNvPicPr>
          <p:nvPr/>
        </p:nvPicPr>
        <p:blipFill>
          <a:blip r:embed="rId3"/>
          <a:stretch>
            <a:fillRect/>
          </a:stretch>
        </p:blipFill>
        <p:spPr>
          <a:xfrm>
            <a:off x="812691" y="1684220"/>
            <a:ext cx="4957131" cy="2720004"/>
          </a:xfrm>
          <a:prstGeom prst="rect">
            <a:avLst/>
          </a:prstGeom>
        </p:spPr>
      </p:pic>
      <p:sp>
        <p:nvSpPr>
          <p:cNvPr id="4" name="Rectangle 3"/>
          <p:cNvSpPr/>
          <p:nvPr/>
        </p:nvSpPr>
        <p:spPr>
          <a:xfrm>
            <a:off x="736687" y="4437863"/>
            <a:ext cx="5033135" cy="1169551"/>
          </a:xfrm>
          <a:prstGeom prst="rect">
            <a:avLst/>
          </a:prstGeom>
        </p:spPr>
        <p:txBody>
          <a:bodyPr wrap="square">
            <a:spAutoFit/>
          </a:bodyPr>
          <a:lstStyle/>
          <a:p>
            <a:r>
              <a:rPr lang="en-US" sz="1400" dirty="0" smtClean="0"/>
              <a:t>If </a:t>
            </a:r>
            <a:r>
              <a:rPr lang="en-US" sz="1400" dirty="0"/>
              <a:t>you have an obstacle that you can't overcome, you need to keep trying because eventually you are going to overcome it and be a stronger person because of that. If you just give up then you will live the rest of your life wondering "what if" I had tried harder</a:t>
            </a:r>
            <a:r>
              <a:rPr lang="en-US" sz="1400" dirty="0" smtClean="0"/>
              <a:t>. </a:t>
            </a:r>
          </a:p>
          <a:p>
            <a:pPr algn="r"/>
            <a:r>
              <a:rPr lang="en-US" sz="1400" dirty="0" smtClean="0"/>
              <a:t>- </a:t>
            </a:r>
            <a:r>
              <a:rPr lang="en-US" sz="1400" dirty="0"/>
              <a:t>Medina </a:t>
            </a:r>
            <a:r>
              <a:rPr lang="en-US" sz="1400" dirty="0" err="1"/>
              <a:t>Sljivo</a:t>
            </a:r>
            <a:endParaRPr lang="en-US" sz="1400" dirty="0"/>
          </a:p>
        </p:txBody>
      </p:sp>
      <p:sp>
        <p:nvSpPr>
          <p:cNvPr id="6" name="Rectangle 5"/>
          <p:cNvSpPr/>
          <p:nvPr/>
        </p:nvSpPr>
        <p:spPr>
          <a:xfrm>
            <a:off x="3449956" y="341337"/>
            <a:ext cx="4639732" cy="646331"/>
          </a:xfrm>
          <a:prstGeom prst="rect">
            <a:avLst/>
          </a:prstGeom>
          <a:noFill/>
        </p:spPr>
        <p:txBody>
          <a:bodyPr wrap="none" lIns="91440" tIns="45720" rIns="91440" bIns="45720">
            <a:spAutoFit/>
          </a:bodyPr>
          <a:lstStyle/>
          <a:p>
            <a:pPr algn="ctr"/>
            <a:r>
              <a:rPr lang="en-US" sz="3600" b="0" cap="none" spc="0" dirty="0" smtClean="0">
                <a:ln w="0"/>
                <a:solidFill>
                  <a:schemeClr val="accent1"/>
                </a:solidFill>
                <a:effectLst>
                  <a:outerShdw blurRad="38100" dist="25400" dir="5400000" algn="ctr" rotWithShape="0">
                    <a:srgbClr val="6E747A">
                      <a:alpha val="43000"/>
                    </a:srgbClr>
                  </a:outerShdw>
                </a:effectLst>
              </a:rPr>
              <a:t>Keep up the good work!</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pic>
        <p:nvPicPr>
          <p:cNvPr id="2050" name="Picture 2" descr="https://s-media-cache-ak0.pinimg.com/236x/1c/f5/8f/1cf58fa9895dafded2997558ab3481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2391" y="1174445"/>
            <a:ext cx="2525136" cy="326341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634076" y="4484029"/>
            <a:ext cx="5381767" cy="2246769"/>
          </a:xfrm>
          <a:prstGeom prst="rect">
            <a:avLst/>
          </a:prstGeom>
        </p:spPr>
        <p:txBody>
          <a:bodyPr wrap="square">
            <a:spAutoFit/>
          </a:bodyPr>
          <a:lstStyle/>
          <a:p>
            <a:r>
              <a:rPr lang="en-US" sz="1400" dirty="0"/>
              <a:t>Change, to me, weather good or bad just depends on what's changing and the situation....for example I come from a small rural town in northern Kentucky, I don't like change in this situation because they've torn up farms for roads and businesses, shut down little shops putting people out of work that </a:t>
            </a:r>
            <a:r>
              <a:rPr lang="en-US" sz="1400" dirty="0" err="1"/>
              <a:t>i</a:t>
            </a:r>
            <a:r>
              <a:rPr lang="en-US" sz="1400" dirty="0"/>
              <a:t> personally know, and so on......I don't like that change so its bad to me, and its also bad when you let someone change you.....now if its for the better than yea its good but what I mean is if your changing to please someone or to be cool.......change is good, however, when your closing the door on past mistakes and making change to never make those mistakes again. </a:t>
            </a:r>
            <a:r>
              <a:rPr lang="en-US" sz="1400" dirty="0" smtClean="0"/>
              <a:t>  - Jacob Becker </a:t>
            </a:r>
            <a:r>
              <a:rPr lang="en-US" sz="1400" dirty="0"/>
              <a:t> </a:t>
            </a:r>
          </a:p>
        </p:txBody>
      </p:sp>
    </p:spTree>
    <p:extLst>
      <p:ext uri="{BB962C8B-B14F-4D97-AF65-F5344CB8AC3E}">
        <p14:creationId xmlns:p14="http://schemas.microsoft.com/office/powerpoint/2010/main" val="2201743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879835" y="357635"/>
            <a:ext cx="1728730" cy="1519609"/>
          </a:xfrm>
          <a:prstGeom prst="rect">
            <a:avLst/>
          </a:prstGeom>
        </p:spPr>
      </p:pic>
      <p:pic>
        <p:nvPicPr>
          <p:cNvPr id="3" name="Picture 2"/>
          <p:cNvPicPr>
            <a:picLocks noChangeAspect="1"/>
          </p:cNvPicPr>
          <p:nvPr/>
        </p:nvPicPr>
        <p:blipFill>
          <a:blip r:embed="rId4"/>
          <a:stretch>
            <a:fillRect/>
          </a:stretch>
        </p:blipFill>
        <p:spPr>
          <a:xfrm>
            <a:off x="3598347" y="1740408"/>
            <a:ext cx="4781550" cy="4876800"/>
          </a:xfrm>
          <a:prstGeom prst="rect">
            <a:avLst/>
          </a:prstGeom>
        </p:spPr>
      </p:pic>
      <p:sp>
        <p:nvSpPr>
          <p:cNvPr id="4" name="Title 3"/>
          <p:cNvSpPr>
            <a:spLocks noGrp="1"/>
          </p:cNvSpPr>
          <p:nvPr>
            <p:ph type="title"/>
          </p:nvPr>
        </p:nvSpPr>
        <p:spPr>
          <a:xfrm>
            <a:off x="822247" y="240792"/>
            <a:ext cx="9720072" cy="1499616"/>
          </a:xfrm>
        </p:spPr>
        <p:txBody>
          <a:bodyPr/>
          <a:lstStyle/>
          <a:p>
            <a:r>
              <a:rPr lang="en-US" dirty="0" smtClean="0"/>
              <a:t>Front or side view?</a:t>
            </a:r>
            <a:endParaRPr lang="en-US" dirty="0"/>
          </a:p>
        </p:txBody>
      </p:sp>
    </p:spTree>
    <p:extLst>
      <p:ext uri="{BB962C8B-B14F-4D97-AF65-F5344CB8AC3E}">
        <p14:creationId xmlns:p14="http://schemas.microsoft.com/office/powerpoint/2010/main" val="4088402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line is longer?</a:t>
            </a:r>
            <a:br>
              <a:rPr lang="en-US" dirty="0" smtClean="0"/>
            </a:br>
            <a:endParaRPr lang="en-US" dirty="0"/>
          </a:p>
        </p:txBody>
      </p:sp>
      <p:pic>
        <p:nvPicPr>
          <p:cNvPr id="5" name="Picture 4"/>
          <p:cNvPicPr>
            <a:picLocks noChangeAspect="1"/>
          </p:cNvPicPr>
          <p:nvPr/>
        </p:nvPicPr>
        <p:blipFill>
          <a:blip r:embed="rId3"/>
          <a:stretch>
            <a:fillRect/>
          </a:stretch>
        </p:blipFill>
        <p:spPr>
          <a:xfrm>
            <a:off x="9879835" y="357635"/>
            <a:ext cx="1728730" cy="1519609"/>
          </a:xfrm>
          <a:prstGeom prst="rect">
            <a:avLst/>
          </a:prstGeom>
        </p:spPr>
      </p:pic>
      <p:pic>
        <p:nvPicPr>
          <p:cNvPr id="3" name="Picture 2"/>
          <p:cNvPicPr>
            <a:picLocks noChangeAspect="1"/>
          </p:cNvPicPr>
          <p:nvPr/>
        </p:nvPicPr>
        <p:blipFill>
          <a:blip r:embed="rId4"/>
          <a:stretch>
            <a:fillRect/>
          </a:stretch>
        </p:blipFill>
        <p:spPr>
          <a:xfrm>
            <a:off x="1635455" y="2084832"/>
            <a:ext cx="3790950" cy="2390775"/>
          </a:xfrm>
          <a:prstGeom prst="rect">
            <a:avLst/>
          </a:prstGeom>
        </p:spPr>
      </p:pic>
    </p:spTree>
    <p:extLst>
      <p:ext uri="{BB962C8B-B14F-4D97-AF65-F5344CB8AC3E}">
        <p14:creationId xmlns:p14="http://schemas.microsoft.com/office/powerpoint/2010/main" val="4023109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582" y="-3609"/>
            <a:ext cx="9720072" cy="1499616"/>
          </a:xfrm>
        </p:spPr>
        <p:txBody>
          <a:bodyPr/>
          <a:lstStyle/>
          <a:p>
            <a:r>
              <a:rPr lang="en-US" dirty="0" smtClean="0"/>
              <a:t>                     Rational vs. Irrational</a:t>
            </a:r>
            <a:endParaRPr lang="en-US" dirty="0"/>
          </a:p>
        </p:txBody>
      </p:sp>
      <p:pic>
        <p:nvPicPr>
          <p:cNvPr id="6" name="Picture 5"/>
          <p:cNvPicPr>
            <a:picLocks noChangeAspect="1"/>
          </p:cNvPicPr>
          <p:nvPr/>
        </p:nvPicPr>
        <p:blipFill>
          <a:blip r:embed="rId4"/>
          <a:stretch>
            <a:fillRect/>
          </a:stretch>
        </p:blipFill>
        <p:spPr>
          <a:xfrm>
            <a:off x="2415929" y="1242951"/>
            <a:ext cx="7386950" cy="3192571"/>
          </a:xfrm>
          <a:prstGeom prst="rect">
            <a:avLst/>
          </a:prstGeom>
        </p:spPr>
      </p:pic>
      <p:pic>
        <p:nvPicPr>
          <p:cNvPr id="8" name="Picture 7"/>
          <p:cNvPicPr>
            <a:picLocks noChangeAspect="1"/>
          </p:cNvPicPr>
          <p:nvPr/>
        </p:nvPicPr>
        <p:blipFill>
          <a:blip r:embed="rId5"/>
          <a:stretch>
            <a:fillRect/>
          </a:stretch>
        </p:blipFill>
        <p:spPr>
          <a:xfrm>
            <a:off x="10249472" y="-3609"/>
            <a:ext cx="1942528" cy="1500046"/>
          </a:xfrm>
          <a:prstGeom prst="rect">
            <a:avLst/>
          </a:prstGeom>
        </p:spPr>
      </p:pic>
      <p:pic>
        <p:nvPicPr>
          <p:cNvPr id="9" name="Picture 8"/>
          <p:cNvPicPr>
            <a:picLocks noChangeAspect="1"/>
          </p:cNvPicPr>
          <p:nvPr/>
        </p:nvPicPr>
        <p:blipFill>
          <a:blip r:embed="rId6"/>
          <a:stretch>
            <a:fillRect/>
          </a:stretch>
        </p:blipFill>
        <p:spPr>
          <a:xfrm>
            <a:off x="0" y="44689"/>
            <a:ext cx="2047164" cy="1451747"/>
          </a:xfrm>
          <a:prstGeom prst="rect">
            <a:avLst/>
          </a:prstGeom>
        </p:spPr>
      </p:pic>
      <p:sp>
        <p:nvSpPr>
          <p:cNvPr id="7" name="TextBox 6"/>
          <p:cNvSpPr txBox="1"/>
          <p:nvPr/>
        </p:nvSpPr>
        <p:spPr>
          <a:xfrm>
            <a:off x="764277" y="4751947"/>
            <a:ext cx="10945503" cy="954107"/>
          </a:xfrm>
          <a:prstGeom prst="rect">
            <a:avLst/>
          </a:prstGeom>
          <a:noFill/>
        </p:spPr>
        <p:txBody>
          <a:bodyPr wrap="square" rtlCol="0">
            <a:spAutoFit/>
          </a:bodyPr>
          <a:lstStyle/>
          <a:p>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Rational Numbers </a:t>
            </a:r>
            <a:r>
              <a:rPr lang="en-US" b="1" dirty="0" smtClean="0">
                <a:solidFill>
                  <a:schemeClr val="bg1"/>
                </a:solidFill>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A real number that can be written in the form      and b is any number except 0.  </a:t>
            </a:r>
          </a:p>
          <a:p>
            <a:endParaRPr lang="en-US" b="1" dirty="0">
              <a:latin typeface="Arial" panose="020B0604020202020204" pitchFamily="34" charset="0"/>
              <a:cs typeface="Arial" panose="020B0604020202020204" pitchFamily="34" charset="0"/>
            </a:endParaRPr>
          </a:p>
          <a:p>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Irrational </a:t>
            </a: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Numbers </a:t>
            </a:r>
            <a:r>
              <a:rPr lang="en-US" b="1" dirty="0" smtClean="0">
                <a:solidFill>
                  <a:srgbClr val="FF0000"/>
                </a:solidFill>
                <a:latin typeface="Arial" panose="020B0604020202020204" pitchFamily="34" charset="0"/>
                <a:cs typeface="Arial" panose="020B0604020202020204" pitchFamily="34" charset="0"/>
              </a:rPr>
              <a:t>= </a:t>
            </a:r>
            <a:r>
              <a:rPr lang="en-US" sz="2000" b="1" dirty="0" smtClean="0"/>
              <a:t>A </a:t>
            </a:r>
            <a:r>
              <a:rPr lang="en-US" sz="2000" b="1" dirty="0"/>
              <a:t>real number that can NOT be made by dividing two integers. </a:t>
            </a:r>
            <a:endParaRPr lang="en-US" b="1" dirty="0"/>
          </a:p>
        </p:txBody>
      </p:sp>
      <p:graphicFrame>
        <p:nvGraphicFramePr>
          <p:cNvPr id="10" name="Object 9"/>
          <p:cNvGraphicFramePr>
            <a:graphicFrameLocks noChangeAspect="1"/>
          </p:cNvGraphicFramePr>
          <p:nvPr>
            <p:extLst>
              <p:ext uri="{D42A27DB-BD31-4B8C-83A1-F6EECF244321}">
                <p14:modId xmlns:p14="http://schemas.microsoft.com/office/powerpoint/2010/main" val="2706666219"/>
              </p:ext>
            </p:extLst>
          </p:nvPr>
        </p:nvGraphicFramePr>
        <p:xfrm>
          <a:off x="7956755" y="4568037"/>
          <a:ext cx="331839" cy="685800"/>
        </p:xfrm>
        <a:graphic>
          <a:graphicData uri="http://schemas.openxmlformats.org/presentationml/2006/ole">
            <mc:AlternateContent xmlns:mc="http://schemas.openxmlformats.org/markup-compatibility/2006">
              <mc:Choice xmlns:v="urn:schemas-microsoft-com:vml" Requires="v">
                <p:oleObj spid="_x0000_s1034" name="Equation" r:id="rId7" imgW="152280" imgH="393480" progId="Equation.3">
                  <p:embed/>
                </p:oleObj>
              </mc:Choice>
              <mc:Fallback>
                <p:oleObj name="Equation" r:id="rId7" imgW="152280" imgH="393480" progId="Equation.3">
                  <p:embed/>
                  <p:pic>
                    <p:nvPicPr>
                      <p:cNvPr id="0" name=""/>
                      <p:cNvPicPr/>
                      <p:nvPr/>
                    </p:nvPicPr>
                    <p:blipFill>
                      <a:blip r:embed="rId8"/>
                      <a:stretch>
                        <a:fillRect/>
                      </a:stretch>
                    </p:blipFill>
                    <p:spPr>
                      <a:xfrm>
                        <a:off x="7956755" y="4568037"/>
                        <a:ext cx="331839" cy="685800"/>
                      </a:xfrm>
                      <a:prstGeom prst="rect">
                        <a:avLst/>
                      </a:prstGeom>
                    </p:spPr>
                  </p:pic>
                </p:oleObj>
              </mc:Fallback>
            </mc:AlternateContent>
          </a:graphicData>
        </a:graphic>
      </p:graphicFrame>
      <p:pic>
        <p:nvPicPr>
          <p:cNvPr id="11" name="Picture 15" descr="Irrational Number"/>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10592" y="5859187"/>
            <a:ext cx="5546051" cy="87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947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331" y="585216"/>
            <a:ext cx="6850624" cy="1499616"/>
          </a:xfrm>
        </p:spPr>
        <p:txBody>
          <a:bodyPr>
            <a:normAutofit/>
          </a:bodyPr>
          <a:lstStyle/>
          <a:p>
            <a:pPr algn="ctr"/>
            <a:r>
              <a:rPr lang="en-US" dirty="0" smtClean="0"/>
              <a:t>rational or Irrational? </a:t>
            </a:r>
            <a:br>
              <a:rPr lang="en-US" dirty="0" smtClean="0"/>
            </a:b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24128" y="2825548"/>
                <a:ext cx="9720073" cy="4023360"/>
              </a:xfrm>
            </p:spPr>
            <p:txBody>
              <a:bodyPr>
                <a:normAutofit/>
              </a:bodyPr>
              <a:lstStyle/>
              <a:p>
                <a:r>
                  <a:rPr lang="en-US" sz="4000" dirty="0" smtClean="0">
                    <a:latin typeface="Comic Sans MS" panose="030F0702030302020204" pitchFamily="66" charset="0"/>
                    <a:cs typeface="Arial" panose="020B0604020202020204" pitchFamily="34" charset="0"/>
                  </a:rPr>
                  <a:t>    </a:t>
                </a:r>
                <a14:m>
                  <m:oMath xmlns:m="http://schemas.openxmlformats.org/officeDocument/2006/math">
                    <m:rad>
                      <m:radPr>
                        <m:degHide m:val="on"/>
                        <m:ctrlPr>
                          <a:rPr lang="en-US" sz="4000" i="1">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17</m:t>
                        </m:r>
                      </m:e>
                    </m:rad>
                  </m:oMath>
                </a14:m>
                <a:r>
                  <a:rPr lang="en-US" sz="4000" dirty="0" smtClean="0">
                    <a:latin typeface="Comic Sans MS" panose="030F0702030302020204" pitchFamily="66" charset="0"/>
                    <a:cs typeface="Arial" panose="020B0604020202020204" pitchFamily="34" charset="0"/>
                  </a:rPr>
                  <a:t> </a:t>
                </a:r>
              </a:p>
              <a:p>
                <a:r>
                  <a:rPr lang="en-US" sz="4000" dirty="0" smtClean="0">
                    <a:latin typeface="Comic Sans MS" panose="030F0702030302020204" pitchFamily="66" charset="0"/>
                    <a:cs typeface="Arial" panose="020B0604020202020204" pitchFamily="34" charset="0"/>
                  </a:rPr>
                  <a:t>					      0.333333………….</a:t>
                </a:r>
                <a:endParaRPr lang="en-US" sz="4000" dirty="0">
                  <a:latin typeface="Comic Sans MS" panose="030F0702030302020204" pitchFamily="66" charset="0"/>
                  <a:cs typeface="Arial" panose="020B0604020202020204" pitchFamily="34" charset="0"/>
                </a:endParaRPr>
              </a:p>
              <a:p>
                <a14:m>
                  <m:oMath xmlns:m="http://schemas.openxmlformats.org/officeDocument/2006/math">
                    <m:r>
                      <m:rPr>
                        <m:nor/>
                      </m:rPr>
                      <a:rPr lang="en-US" sz="4000" dirty="0">
                        <a:latin typeface="Comic Sans MS" panose="030F0702030302020204" pitchFamily="66" charset="0"/>
                        <a:cs typeface="Arial" panose="020B0604020202020204" pitchFamily="34" charset="0"/>
                      </a:rPr>
                      <m:t>22/7</m:t>
                    </m:r>
                  </m:oMath>
                </a14:m>
                <a:endParaRPr lang="en-US" sz="4000" b="0" i="0" dirty="0" smtClean="0">
                  <a:latin typeface="Cambria Math" panose="02040503050406030204" pitchFamily="18" charset="0"/>
                  <a:cs typeface="Arial" panose="020B0604020202020204" pitchFamily="34" charset="0"/>
                </a:endParaRPr>
              </a:p>
              <a:p>
                <a:endParaRPr lang="en-US" sz="4000" b="0" i="0" dirty="0" smtClean="0">
                  <a:latin typeface="Cambria Math" panose="02040503050406030204" pitchFamily="18" charset="0"/>
                  <a:cs typeface="Arial" panose="020B0604020202020204" pitchFamily="34" charset="0"/>
                </a:endParaRPr>
              </a:p>
              <a:p>
                <a14:m>
                  <m:oMath xmlns:m="http://schemas.openxmlformats.org/officeDocument/2006/math">
                    <m:r>
                      <a:rPr lang="en-US" sz="4000" b="0" i="1" smtClean="0">
                        <a:latin typeface="Cambria Math" panose="02040503050406030204" pitchFamily="18" charset="0"/>
                        <a:cs typeface="Arial" panose="020B0604020202020204" pitchFamily="34" charset="0"/>
                      </a:rPr>
                      <m:t>                    </m:t>
                    </m:r>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3</m:t>
                        </m:r>
                      </m:e>
                    </m:rad>
                    <m:r>
                      <a:rPr lang="en-US" sz="4000" b="0" i="1" smtClean="0">
                        <a:latin typeface="Cambria Math" panose="02040503050406030204" pitchFamily="18" charset="0"/>
                        <a:cs typeface="Arial" panose="020B0604020202020204" pitchFamily="34" charset="0"/>
                      </a:rPr>
                      <m:t>            </m:t>
                    </m:r>
                    <m:rad>
                      <m:radPr>
                        <m:degHide m:val="on"/>
                        <m:ctrlPr>
                          <a:rPr lang="en-US" sz="4000" i="1">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9</m:t>
                        </m:r>
                      </m:e>
                    </m:rad>
                  </m:oMath>
                </a14:m>
                <a:endParaRPr lang="en-US" sz="4000" dirty="0">
                  <a:latin typeface="Comic Sans MS" panose="030F0702030302020204" pitchFamily="66"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24128" y="2825548"/>
                <a:ext cx="9720073" cy="4023360"/>
              </a:xfrm>
              <a:blipFill rotWithShape="0">
                <a:blip r:embed="rId3"/>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4737722" y="2376130"/>
            <a:ext cx="760553" cy="898836"/>
          </a:xfrm>
          <a:prstGeom prst="rect">
            <a:avLst/>
          </a:prstGeom>
        </p:spPr>
      </p:pic>
      <p:pic>
        <p:nvPicPr>
          <p:cNvPr id="7" name="Picture 6"/>
          <p:cNvPicPr>
            <a:picLocks noChangeAspect="1"/>
          </p:cNvPicPr>
          <p:nvPr/>
        </p:nvPicPr>
        <p:blipFill>
          <a:blip r:embed="rId5"/>
          <a:stretch>
            <a:fillRect/>
          </a:stretch>
        </p:blipFill>
        <p:spPr>
          <a:xfrm>
            <a:off x="4907941" y="4381317"/>
            <a:ext cx="1180668" cy="680620"/>
          </a:xfrm>
          <a:prstGeom prst="rect">
            <a:avLst/>
          </a:prstGeom>
        </p:spPr>
      </p:pic>
      <p:pic>
        <p:nvPicPr>
          <p:cNvPr id="8" name="Picture 7"/>
          <p:cNvPicPr>
            <a:picLocks noChangeAspect="1"/>
          </p:cNvPicPr>
          <p:nvPr/>
        </p:nvPicPr>
        <p:blipFill>
          <a:blip r:embed="rId6"/>
          <a:stretch>
            <a:fillRect/>
          </a:stretch>
        </p:blipFill>
        <p:spPr>
          <a:xfrm>
            <a:off x="0" y="0"/>
            <a:ext cx="2566331" cy="1869513"/>
          </a:xfrm>
          <a:prstGeom prst="rect">
            <a:avLst/>
          </a:prstGeom>
        </p:spPr>
      </p:pic>
      <p:pic>
        <p:nvPicPr>
          <p:cNvPr id="10" name="Picture 9"/>
          <p:cNvPicPr>
            <a:picLocks noChangeAspect="1"/>
          </p:cNvPicPr>
          <p:nvPr/>
        </p:nvPicPr>
        <p:blipFill rotWithShape="1">
          <a:blip r:embed="rId7"/>
          <a:srcRect l="12246"/>
          <a:stretch/>
        </p:blipFill>
        <p:spPr>
          <a:xfrm>
            <a:off x="9416954" y="39079"/>
            <a:ext cx="2775045" cy="1920350"/>
          </a:xfrm>
          <a:prstGeom prst="rect">
            <a:avLst/>
          </a:prstGeom>
        </p:spPr>
      </p:pic>
    </p:spTree>
    <p:extLst>
      <p:ext uri="{BB962C8B-B14F-4D97-AF65-F5344CB8AC3E}">
        <p14:creationId xmlns:p14="http://schemas.microsoft.com/office/powerpoint/2010/main" val="2253878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 up #1 </a:t>
            </a:r>
            <a:endParaRPr lang="en-US" dirty="0"/>
          </a:p>
        </p:txBody>
      </p:sp>
      <p:sp>
        <p:nvSpPr>
          <p:cNvPr id="6" name="Rectangle 5"/>
          <p:cNvSpPr/>
          <p:nvPr/>
        </p:nvSpPr>
        <p:spPr>
          <a:xfrm>
            <a:off x="886690" y="2261628"/>
            <a:ext cx="7236031" cy="3385542"/>
          </a:xfrm>
          <a:prstGeom prst="rect">
            <a:avLst/>
          </a:prstGeom>
        </p:spPr>
        <p:txBody>
          <a:bodyPr wrap="square">
            <a:spAutoFit/>
          </a:bodyPr>
          <a:lstStyle/>
          <a:p>
            <a:r>
              <a:rPr lang="en-US" sz="2400" dirty="0"/>
              <a:t>1) What is the </a:t>
            </a:r>
            <a:r>
              <a:rPr lang="en-US" sz="2400" i="1" dirty="0">
                <a:solidFill>
                  <a:srgbClr val="FF0000"/>
                </a:solidFill>
              </a:rPr>
              <a:t>rule</a:t>
            </a:r>
            <a:r>
              <a:rPr lang="en-US" sz="2400" dirty="0"/>
              <a:t> for f(x)</a:t>
            </a:r>
          </a:p>
          <a:p>
            <a:endParaRPr lang="en-US" sz="2400" dirty="0"/>
          </a:p>
          <a:p>
            <a:pPr>
              <a:spcBef>
                <a:spcPts val="1200"/>
              </a:spcBef>
              <a:spcAft>
                <a:spcPts val="1200"/>
              </a:spcAft>
            </a:pPr>
            <a:r>
              <a:rPr lang="en-US" sz="2400" dirty="0"/>
              <a:t>A) f(x) = </a:t>
            </a:r>
            <a:r>
              <a:rPr lang="en-US" sz="2400" dirty="0" smtClean="0"/>
              <a:t>-5x</a:t>
            </a:r>
            <a:endParaRPr lang="en-US" sz="2400" dirty="0"/>
          </a:p>
          <a:p>
            <a:pPr>
              <a:spcBef>
                <a:spcPts val="1200"/>
              </a:spcBef>
              <a:spcAft>
                <a:spcPts val="1200"/>
              </a:spcAft>
            </a:pPr>
            <a:r>
              <a:rPr lang="en-US" sz="2400" dirty="0"/>
              <a:t>B) f(x) = 2</a:t>
            </a:r>
            <a:r>
              <a:rPr lang="en-US" sz="2400" dirty="0" smtClean="0"/>
              <a:t>x</a:t>
            </a:r>
            <a:endParaRPr lang="en-US" sz="2400" dirty="0"/>
          </a:p>
          <a:p>
            <a:pPr>
              <a:spcBef>
                <a:spcPts val="1200"/>
              </a:spcBef>
              <a:spcAft>
                <a:spcPts val="1200"/>
              </a:spcAft>
            </a:pPr>
            <a:r>
              <a:rPr lang="en-US" sz="2400" dirty="0"/>
              <a:t>C) f(x) = </a:t>
            </a:r>
            <a:r>
              <a:rPr lang="en-US" sz="2400" dirty="0" smtClean="0"/>
              <a:t>x</a:t>
            </a:r>
            <a:r>
              <a:rPr lang="en-US" sz="2400" baseline="30000" dirty="0" smtClean="0"/>
              <a:t>2</a:t>
            </a:r>
            <a:endParaRPr lang="en-US" sz="2400" dirty="0"/>
          </a:p>
          <a:p>
            <a:pPr>
              <a:spcBef>
                <a:spcPts val="1200"/>
              </a:spcBef>
              <a:spcAft>
                <a:spcPts val="1200"/>
              </a:spcAft>
            </a:pPr>
            <a:r>
              <a:rPr lang="en-US" sz="2400" dirty="0"/>
              <a:t>D) f(x) = </a:t>
            </a:r>
            <a:r>
              <a:rPr lang="en-US" sz="2400" dirty="0" smtClean="0"/>
              <a:t>5</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804579252"/>
              </p:ext>
            </p:extLst>
          </p:nvPr>
        </p:nvGraphicFramePr>
        <p:xfrm>
          <a:off x="4504705" y="3032393"/>
          <a:ext cx="3157188" cy="2611224"/>
        </p:xfrm>
        <a:graphic>
          <a:graphicData uri="http://schemas.openxmlformats.org/drawingml/2006/table">
            <a:tbl>
              <a:tblPr firstRow="1" bandRow="1">
                <a:tableStyleId>{5C22544A-7EE6-4342-B048-85BDC9FD1C3A}</a:tableStyleId>
              </a:tblPr>
              <a:tblGrid>
                <a:gridCol w="1578594"/>
                <a:gridCol w="1578594"/>
              </a:tblGrid>
              <a:tr h="435204">
                <a:tc>
                  <a:txBody>
                    <a:bodyPr/>
                    <a:lstStyle/>
                    <a:p>
                      <a:pPr algn="ctr"/>
                      <a:r>
                        <a:rPr lang="en-US" dirty="0" smtClean="0"/>
                        <a:t>x</a:t>
                      </a:r>
                      <a:endParaRPr lang="en-US" dirty="0"/>
                    </a:p>
                  </a:txBody>
                  <a:tcPr/>
                </a:tc>
                <a:tc>
                  <a:txBody>
                    <a:bodyPr/>
                    <a:lstStyle/>
                    <a:p>
                      <a:pPr algn="ctr"/>
                      <a:r>
                        <a:rPr lang="en-US" dirty="0" smtClean="0"/>
                        <a:t>f(x)</a:t>
                      </a:r>
                      <a:endParaRPr lang="en-US" dirty="0"/>
                    </a:p>
                  </a:txBody>
                  <a:tcPr/>
                </a:tc>
              </a:tr>
              <a:tr h="435204">
                <a:tc>
                  <a:txBody>
                    <a:bodyPr/>
                    <a:lstStyle/>
                    <a:p>
                      <a:pPr algn="ctr"/>
                      <a:r>
                        <a:rPr lang="en-US" dirty="0" smtClean="0"/>
                        <a:t>-5</a:t>
                      </a:r>
                      <a:endParaRPr lang="en-US" dirty="0"/>
                    </a:p>
                  </a:txBody>
                  <a:tcPr/>
                </a:tc>
                <a:tc>
                  <a:txBody>
                    <a:bodyPr/>
                    <a:lstStyle/>
                    <a:p>
                      <a:pPr algn="ctr"/>
                      <a:r>
                        <a:rPr lang="en-US" dirty="0" smtClean="0"/>
                        <a:t>25</a:t>
                      </a:r>
                      <a:endParaRPr lang="en-US" dirty="0"/>
                    </a:p>
                  </a:txBody>
                  <a:tcPr/>
                </a:tc>
              </a:tr>
              <a:tr h="435204">
                <a:tc>
                  <a:txBody>
                    <a:bodyPr/>
                    <a:lstStyle/>
                    <a:p>
                      <a:pPr algn="ctr"/>
                      <a:r>
                        <a:rPr lang="en-US" dirty="0" smtClean="0"/>
                        <a:t>2</a:t>
                      </a:r>
                      <a:endParaRPr lang="en-US" dirty="0"/>
                    </a:p>
                  </a:txBody>
                  <a:tcPr/>
                </a:tc>
                <a:tc>
                  <a:txBody>
                    <a:bodyPr/>
                    <a:lstStyle/>
                    <a:p>
                      <a:pPr algn="ctr"/>
                      <a:r>
                        <a:rPr lang="en-US" dirty="0" smtClean="0"/>
                        <a:t>4</a:t>
                      </a:r>
                      <a:endParaRPr lang="en-US" dirty="0"/>
                    </a:p>
                  </a:txBody>
                  <a:tcPr/>
                </a:tc>
              </a:tr>
              <a:tr h="435204">
                <a:tc>
                  <a:txBody>
                    <a:bodyPr/>
                    <a:lstStyle/>
                    <a:p>
                      <a:pPr algn="ctr"/>
                      <a:r>
                        <a:rPr lang="en-US" dirty="0" smtClean="0"/>
                        <a:t>-2</a:t>
                      </a:r>
                      <a:endParaRPr lang="en-US" dirty="0"/>
                    </a:p>
                  </a:txBody>
                  <a:tcPr/>
                </a:tc>
                <a:tc>
                  <a:txBody>
                    <a:bodyPr/>
                    <a:lstStyle/>
                    <a:p>
                      <a:pPr algn="ctr"/>
                      <a:r>
                        <a:rPr lang="en-US" dirty="0" smtClean="0"/>
                        <a:t>4</a:t>
                      </a:r>
                      <a:endParaRPr lang="en-US" dirty="0"/>
                    </a:p>
                  </a:txBody>
                  <a:tcPr/>
                </a:tc>
              </a:tr>
              <a:tr h="435204">
                <a:tc>
                  <a:txBody>
                    <a:bodyPr/>
                    <a:lstStyle/>
                    <a:p>
                      <a:pPr algn="ctr"/>
                      <a:r>
                        <a:rPr lang="en-US" dirty="0" smtClean="0"/>
                        <a:t>5</a:t>
                      </a:r>
                      <a:endParaRPr lang="en-US" dirty="0"/>
                    </a:p>
                  </a:txBody>
                  <a:tcPr/>
                </a:tc>
                <a:tc>
                  <a:txBody>
                    <a:bodyPr/>
                    <a:lstStyle/>
                    <a:p>
                      <a:pPr algn="ctr"/>
                      <a:r>
                        <a:rPr lang="en-US" dirty="0" smtClean="0"/>
                        <a:t>25</a:t>
                      </a:r>
                      <a:endParaRPr lang="en-US" dirty="0"/>
                    </a:p>
                  </a:txBody>
                  <a:tcPr/>
                </a:tc>
              </a:tr>
              <a:tr h="435204">
                <a:tc>
                  <a:txBody>
                    <a:bodyPr/>
                    <a:lstStyle/>
                    <a:p>
                      <a:pPr algn="ctr"/>
                      <a:r>
                        <a:rPr lang="en-US" dirty="0" smtClean="0"/>
                        <a:t>9</a:t>
                      </a:r>
                      <a:endParaRPr lang="en-US" dirty="0"/>
                    </a:p>
                  </a:txBody>
                  <a:tcPr/>
                </a:tc>
                <a:tc>
                  <a:txBody>
                    <a:bodyPr/>
                    <a:lstStyle/>
                    <a:p>
                      <a:pPr algn="ctr"/>
                      <a:r>
                        <a:rPr lang="en-US" dirty="0" smtClean="0"/>
                        <a:t>81</a:t>
                      </a:r>
                      <a:endParaRPr lang="en-US" dirty="0"/>
                    </a:p>
                  </a:txBody>
                  <a:tcPr/>
                </a:tc>
              </a:tr>
            </a:tbl>
          </a:graphicData>
        </a:graphic>
      </p:graphicFrame>
      <p:sp>
        <p:nvSpPr>
          <p:cNvPr id="9" name="Curved Down Arrow 8"/>
          <p:cNvSpPr/>
          <p:nvPr/>
        </p:nvSpPr>
        <p:spPr>
          <a:xfrm>
            <a:off x="5475223" y="2125977"/>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p:nvPicPr>
        <p:blipFill>
          <a:blip r:embed="rId3"/>
          <a:stretch>
            <a:fillRect/>
          </a:stretch>
        </p:blipFill>
        <p:spPr>
          <a:xfrm>
            <a:off x="7419975" y="39811"/>
            <a:ext cx="4667250" cy="2705100"/>
          </a:xfrm>
          <a:prstGeom prst="rect">
            <a:avLst/>
          </a:prstGeom>
        </p:spPr>
      </p:pic>
    </p:spTree>
    <p:extLst>
      <p:ext uri="{BB962C8B-B14F-4D97-AF65-F5344CB8AC3E}">
        <p14:creationId xmlns:p14="http://schemas.microsoft.com/office/powerpoint/2010/main" val="4008801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 – up </a:t>
            </a:r>
            <a:r>
              <a:rPr lang="en-US" dirty="0" smtClean="0"/>
              <a:t>#2</a:t>
            </a:r>
            <a:endParaRPr lang="en-US" dirty="0"/>
          </a:p>
        </p:txBody>
      </p:sp>
      <p:sp>
        <p:nvSpPr>
          <p:cNvPr id="3" name="Content Placeholder 2"/>
          <p:cNvSpPr>
            <a:spLocks noGrp="1"/>
          </p:cNvSpPr>
          <p:nvPr>
            <p:ph idx="1"/>
          </p:nvPr>
        </p:nvSpPr>
        <p:spPr>
          <a:xfrm>
            <a:off x="1015102" y="1949805"/>
            <a:ext cx="9720073" cy="4023360"/>
          </a:xfrm>
        </p:spPr>
        <p:txBody>
          <a:bodyPr>
            <a:normAutofit fontScale="92500" lnSpcReduction="10000"/>
          </a:bodyPr>
          <a:lstStyle/>
          <a:p>
            <a:r>
              <a:rPr lang="en-US" dirty="0"/>
              <a:t>2</a:t>
            </a:r>
            <a:r>
              <a:rPr lang="en-US" dirty="0" smtClean="0"/>
              <a:t>)  </a:t>
            </a:r>
            <a:r>
              <a:rPr lang="en-US" dirty="0"/>
              <a:t>Fill in the blank,</a:t>
            </a:r>
          </a:p>
          <a:p>
            <a:endParaRPr lang="en-US" dirty="0"/>
          </a:p>
          <a:p>
            <a:r>
              <a:rPr lang="en-US" dirty="0"/>
              <a:t>1</a:t>
            </a:r>
            <a:r>
              <a:rPr lang="en-US" dirty="0" smtClean="0"/>
              <a:t>, </a:t>
            </a:r>
            <a:r>
              <a:rPr lang="en-US" dirty="0"/>
              <a:t>4</a:t>
            </a:r>
            <a:r>
              <a:rPr lang="en-US" dirty="0" smtClean="0"/>
              <a:t>, 16, 64, ______,1024, 4096.</a:t>
            </a:r>
          </a:p>
          <a:p>
            <a:endParaRPr lang="en-US" dirty="0" smtClean="0"/>
          </a:p>
          <a:p>
            <a:pPr>
              <a:spcAft>
                <a:spcPts val="1200"/>
              </a:spcAft>
            </a:pPr>
            <a:r>
              <a:rPr lang="en-US" dirty="0" smtClean="0"/>
              <a:t>A</a:t>
            </a:r>
            <a:r>
              <a:rPr lang="en-US" dirty="0"/>
              <a:t>)  </a:t>
            </a:r>
            <a:r>
              <a:rPr lang="en-US" dirty="0" smtClean="0"/>
              <a:t>256</a:t>
            </a:r>
            <a:endParaRPr lang="en-US" dirty="0"/>
          </a:p>
          <a:p>
            <a:pPr>
              <a:spcAft>
                <a:spcPts val="1200"/>
              </a:spcAft>
            </a:pPr>
            <a:r>
              <a:rPr lang="en-US" dirty="0"/>
              <a:t>B)  </a:t>
            </a:r>
            <a:r>
              <a:rPr lang="en-US" dirty="0" smtClean="0"/>
              <a:t>81</a:t>
            </a:r>
            <a:endParaRPr lang="en-US" dirty="0"/>
          </a:p>
          <a:p>
            <a:pPr>
              <a:spcAft>
                <a:spcPts val="1200"/>
              </a:spcAft>
            </a:pPr>
            <a:r>
              <a:rPr lang="en-US" dirty="0"/>
              <a:t>C) </a:t>
            </a:r>
            <a:r>
              <a:rPr lang="en-US" dirty="0" smtClean="0"/>
              <a:t>100</a:t>
            </a:r>
          </a:p>
          <a:p>
            <a:pPr>
              <a:spcAft>
                <a:spcPts val="1200"/>
              </a:spcAft>
            </a:pPr>
            <a:r>
              <a:rPr lang="en-US" dirty="0" smtClean="0"/>
              <a:t>D</a:t>
            </a:r>
            <a:r>
              <a:rPr lang="en-US" dirty="0"/>
              <a:t>) there is no pattern</a:t>
            </a:r>
          </a:p>
          <a:p>
            <a:endParaRPr lang="en-US" dirty="0"/>
          </a:p>
        </p:txBody>
      </p:sp>
      <p:pic>
        <p:nvPicPr>
          <p:cNvPr id="5" name="Picture 4"/>
          <p:cNvPicPr>
            <a:picLocks noChangeAspect="1"/>
          </p:cNvPicPr>
          <p:nvPr/>
        </p:nvPicPr>
        <p:blipFill>
          <a:blip r:embed="rId3"/>
          <a:stretch>
            <a:fillRect/>
          </a:stretch>
        </p:blipFill>
        <p:spPr>
          <a:xfrm>
            <a:off x="8947067" y="0"/>
            <a:ext cx="3241964" cy="3335934"/>
          </a:xfrm>
          <a:prstGeom prst="rect">
            <a:avLst/>
          </a:prstGeom>
        </p:spPr>
      </p:pic>
    </p:spTree>
    <p:extLst>
      <p:ext uri="{BB962C8B-B14F-4D97-AF65-F5344CB8AC3E}">
        <p14:creationId xmlns:p14="http://schemas.microsoft.com/office/powerpoint/2010/main" val="10243841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2697</TotalTime>
  <Words>862</Words>
  <Application>Microsoft Office PowerPoint</Application>
  <PresentationFormat>Widescreen</PresentationFormat>
  <Paragraphs>200</Paragraphs>
  <Slides>19</Slides>
  <Notes>14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Arial</vt:lpstr>
      <vt:lpstr>Calibri</vt:lpstr>
      <vt:lpstr>Cambria Math</vt:lpstr>
      <vt:lpstr>Comic Sans MS</vt:lpstr>
      <vt:lpstr>Tw Cen MT</vt:lpstr>
      <vt:lpstr>Tw Cen MT Condensed</vt:lpstr>
      <vt:lpstr>Wingdings 3</vt:lpstr>
      <vt:lpstr>Integral</vt:lpstr>
      <vt:lpstr>Equation</vt:lpstr>
      <vt:lpstr>Mrs. Phillips Patterns, Lines &amp; quadratics II</vt:lpstr>
      <vt:lpstr>PowerPoint Presentation</vt:lpstr>
      <vt:lpstr>Discussions</vt:lpstr>
      <vt:lpstr>Front or side view?</vt:lpstr>
      <vt:lpstr>Which line is longer? </vt:lpstr>
      <vt:lpstr>                     Rational vs. Irrational</vt:lpstr>
      <vt:lpstr>rational or Irrational?  </vt:lpstr>
      <vt:lpstr>POP – up #1 </vt:lpstr>
      <vt:lpstr>POP – up #2</vt:lpstr>
      <vt:lpstr>POP – up #3</vt:lpstr>
      <vt:lpstr>Swimming pools- data How can we find # of Walkway tiles?</vt:lpstr>
      <vt:lpstr>Swimming pools- data</vt:lpstr>
      <vt:lpstr>Application</vt:lpstr>
      <vt:lpstr>Linear vs. Quadratic</vt:lpstr>
      <vt:lpstr>Quadratic vs. Quadratic</vt:lpstr>
      <vt:lpstr>POP – up #4 </vt:lpstr>
      <vt:lpstr>POP – up #5</vt:lpstr>
      <vt:lpstr>Think about Stair cases</vt:lpstr>
      <vt:lpstr>Snap shot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Nivan Saada</dc:creator>
  <cp:lastModifiedBy>Sam</cp:lastModifiedBy>
  <cp:revision>112</cp:revision>
  <cp:lastPrinted>2016-03-20T16:39:37Z</cp:lastPrinted>
  <dcterms:created xsi:type="dcterms:W3CDTF">2016-02-14T21:41:12Z</dcterms:created>
  <dcterms:modified xsi:type="dcterms:W3CDTF">2016-03-21T19:49:45Z</dcterms:modified>
</cp:coreProperties>
</file>